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3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0BB7033-A04B-409B-9D46-759D19B491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48E643-D855-442A-95FB-C2BE8F2F9158}" type="datetimeFigureOut">
              <a:rPr lang="en-US" smtClean="0"/>
              <a:t>12/12/2012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it Make Sense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and Career Readiness</a:t>
            </a:r>
          </a:p>
          <a:p>
            <a:r>
              <a:rPr lang="en-US" dirty="0" smtClean="0"/>
              <a:t>Mrs. Hendrix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5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three ways to connect complete thoughts:</a:t>
            </a:r>
          </a:p>
          <a:p>
            <a:pPr lvl="1"/>
            <a:r>
              <a:rPr lang="en-US" sz="3200" dirty="0" smtClean="0"/>
              <a:t>Use a semicolon</a:t>
            </a:r>
          </a:p>
          <a:p>
            <a:pPr lvl="1"/>
            <a:r>
              <a:rPr lang="en-US" sz="3200" dirty="0" smtClean="0"/>
              <a:t>Use a comma with a coordinating conjunction (FANBOYS)</a:t>
            </a:r>
          </a:p>
          <a:p>
            <a:pPr lvl="1"/>
            <a:r>
              <a:rPr lang="en-US" sz="3200" dirty="0" smtClean="0"/>
              <a:t>Make one of the two thoughts incomplete (or </a:t>
            </a:r>
            <a:r>
              <a:rPr lang="en-US" sz="3200" i="1" dirty="0" smtClean="0"/>
              <a:t>dependent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808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Rule at Work: A sentence can have two thoughts, but they must be combined correctly.  If none of the answer choices does this, select the choice that creates two separate sentences.</a:t>
            </a:r>
          </a:p>
          <a:p>
            <a:r>
              <a:rPr lang="en-US" dirty="0" smtClean="0"/>
              <a:t>In this question, there are two complete thoughts: 1) Selkirk found himself a celebrity upon his return, and 2) his tale was bandied about the pubs and coffeehouses.  </a:t>
            </a:r>
          </a:p>
          <a:p>
            <a:r>
              <a:rPr lang="en-US" dirty="0" smtClean="0"/>
              <a:t>What’s wrong with the underlined portion?</a:t>
            </a:r>
          </a:p>
          <a:p>
            <a:pPr lvl="1"/>
            <a:r>
              <a:rPr lang="en-US" dirty="0" smtClean="0"/>
              <a:t>Comma splice!</a:t>
            </a:r>
          </a:p>
          <a:p>
            <a:r>
              <a:rPr lang="en-US" dirty="0" smtClean="0"/>
              <a:t>What’s wrong with J?</a:t>
            </a:r>
          </a:p>
          <a:p>
            <a:pPr lvl="1"/>
            <a:r>
              <a:rPr lang="en-US" dirty="0" smtClean="0"/>
              <a:t>Run-on</a:t>
            </a:r>
          </a:p>
          <a:p>
            <a:r>
              <a:rPr lang="en-US" dirty="0" smtClean="0"/>
              <a:t>What’s wrong with G?</a:t>
            </a:r>
          </a:p>
          <a:p>
            <a:pPr lvl="1"/>
            <a:r>
              <a:rPr lang="en-US" dirty="0" smtClean="0"/>
              <a:t>The inclusion of the word “but” </a:t>
            </a:r>
            <a:r>
              <a:rPr lang="en-US" i="1" dirty="0" smtClean="0"/>
              <a:t>doesn’t make any sense</a:t>
            </a:r>
          </a:p>
          <a:p>
            <a:r>
              <a:rPr lang="en-US" dirty="0" smtClean="0"/>
              <a:t>H is the correct answer because you have to create two sentences, one for each thought.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2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at Work for 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Using the rules for connecting complete thoughts, we have three options for Question 4:</a:t>
            </a:r>
          </a:p>
          <a:p>
            <a:pPr lvl="1"/>
            <a:r>
              <a:rPr lang="en-US" sz="2800" dirty="0" smtClean="0"/>
              <a:t>Selkirk found himself a celebrity</a:t>
            </a:r>
            <a:r>
              <a:rPr lang="en-US" sz="2800" b="1" i="1" dirty="0" smtClean="0"/>
              <a:t>;</a:t>
            </a:r>
            <a:r>
              <a:rPr lang="en-US" sz="2800" dirty="0" smtClean="0"/>
              <a:t> his strange tale had already…</a:t>
            </a:r>
          </a:p>
          <a:p>
            <a:pPr lvl="1"/>
            <a:r>
              <a:rPr lang="en-US" sz="2800" dirty="0"/>
              <a:t>Selkirk found himself a </a:t>
            </a:r>
            <a:r>
              <a:rPr lang="en-US" sz="2800" dirty="0" smtClean="0"/>
              <a:t>celebrity</a:t>
            </a:r>
            <a:r>
              <a:rPr lang="en-US" sz="2800" b="1" i="1" dirty="0" smtClean="0"/>
              <a:t>, for </a:t>
            </a:r>
            <a:r>
              <a:rPr lang="en-US" sz="2800" dirty="0" smtClean="0"/>
              <a:t>his </a:t>
            </a:r>
            <a:r>
              <a:rPr lang="en-US" sz="2800" dirty="0"/>
              <a:t>strange tale had already</a:t>
            </a:r>
            <a:r>
              <a:rPr lang="en-US" sz="2800" dirty="0" smtClean="0"/>
              <a:t>…</a:t>
            </a:r>
          </a:p>
          <a:p>
            <a:pPr lvl="1"/>
            <a:r>
              <a:rPr lang="en-US" sz="2800" dirty="0"/>
              <a:t>Selkirk found himself a </a:t>
            </a:r>
            <a:r>
              <a:rPr lang="en-US" sz="2800" dirty="0" smtClean="0"/>
              <a:t>celebrity</a:t>
            </a:r>
            <a:r>
              <a:rPr lang="en-US" sz="2800" b="1" i="1" dirty="0" smtClean="0"/>
              <a:t> because </a:t>
            </a:r>
            <a:r>
              <a:rPr lang="en-US" sz="2800" dirty="0" smtClean="0"/>
              <a:t>his </a:t>
            </a:r>
            <a:r>
              <a:rPr lang="en-US" sz="2800" dirty="0"/>
              <a:t>strange tale had already…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7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Sense – Modifiers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Questions2 &amp;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3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Focus on Question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Rule at Work: A modifier, or describer, is any word or group of words that describes another.  Any and all describers must clearly relate to (be close to) whatever they are referring to.</a:t>
            </a:r>
          </a:p>
          <a:p>
            <a:r>
              <a:rPr lang="en-US" dirty="0" smtClean="0"/>
              <a:t>Sentences become confused if a descriptive word, phrase, or clause is separated from the verb, noun, pronoun, etc. that it should be connected to (its antecedent).  </a:t>
            </a:r>
          </a:p>
          <a:p>
            <a:pPr lvl="1"/>
            <a:r>
              <a:rPr lang="en-US" dirty="0" smtClean="0"/>
              <a:t>Note: Misplaced modifiers are a common ACT trick.  If multiple answers sound right to you, consider, “Is every modifying phrase placed near the word it logically modifies?”</a:t>
            </a:r>
          </a:p>
          <a:p>
            <a:r>
              <a:rPr lang="en-US" dirty="0" smtClean="0"/>
              <a:t>“after a bitter quarrel with his captain” should describe the person (or pronoun) that follows next.  It doesn’t.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he</a:t>
            </a:r>
            <a:r>
              <a:rPr lang="en-US" dirty="0" smtClean="0"/>
              <a:t> who put Selkirk ashore must be the captain…but it’s not…why?</a:t>
            </a:r>
          </a:p>
          <a:p>
            <a:r>
              <a:rPr lang="en-US" dirty="0" smtClean="0"/>
              <a:t>Which is correct?  Why?</a:t>
            </a:r>
          </a:p>
          <a:p>
            <a:r>
              <a:rPr lang="en-US" dirty="0" smtClean="0"/>
              <a:t>As a rule of thumb, you should </a:t>
            </a:r>
            <a:r>
              <a:rPr lang="en-US" b="1" i="1" dirty="0" smtClean="0"/>
              <a:t>always</a:t>
            </a:r>
            <a:r>
              <a:rPr lang="en-US" dirty="0" smtClean="0"/>
              <a:t> make sure that modifiers are as close as possible to the things they describe.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1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 (Accepted Word Form and Choice)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3 &amp;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Focus on Question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at Work: The correct preposition can vary depending on the sense of the sentence.  Many phrases in English are correct because people have agreed to use them in a certain way.  No overall rules apply.  To master these, listen to what sounds right.</a:t>
            </a:r>
          </a:p>
          <a:p>
            <a:r>
              <a:rPr lang="en-US" dirty="0" smtClean="0"/>
              <a:t>What’s wrong with B &amp; C?</a:t>
            </a:r>
          </a:p>
          <a:p>
            <a:pPr lvl="1"/>
            <a:r>
              <a:rPr lang="en-US" dirty="0" smtClean="0"/>
              <a:t>Completeness problems</a:t>
            </a:r>
          </a:p>
          <a:p>
            <a:r>
              <a:rPr lang="en-US" dirty="0" smtClean="0"/>
              <a:t>D just sounds weird</a:t>
            </a:r>
          </a:p>
          <a:p>
            <a:r>
              <a:rPr lang="en-US" dirty="0" smtClean="0"/>
              <a:t>The sentence as written actually makes sense.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idiom “much the same” calls for as to complete the comparison between Selkirk’s and Crusoe’s ways of life.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8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 – Word Choice, Sentence Sense, and Organization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Rule at Work: A pronoun must agree with the person or thing it is referring to, in person, gender, and number.  The reference must be clear; if there is any confusion, the sentence must be fixed.</a:t>
            </a:r>
          </a:p>
          <a:p>
            <a:pPr lvl="1"/>
            <a:r>
              <a:rPr lang="en-US" dirty="0" smtClean="0"/>
              <a:t>Sometimes the ACT will throw you a sentence in which the meaning of a pronoun is unclear.  You won’t be sure to whom or what the pronoun is referring.</a:t>
            </a:r>
          </a:p>
          <a:p>
            <a:r>
              <a:rPr lang="en-US" dirty="0" smtClean="0"/>
              <a:t>What’s the </a:t>
            </a:r>
            <a:r>
              <a:rPr lang="en-US" i="1" dirty="0" smtClean="0"/>
              <a:t>intended</a:t>
            </a:r>
            <a:r>
              <a:rPr lang="en-US" dirty="0" smtClean="0"/>
              <a:t> meaning of the pronoun </a:t>
            </a:r>
            <a:r>
              <a:rPr lang="en-US" i="1" dirty="0" smtClean="0"/>
              <a:t>he</a:t>
            </a:r>
            <a:r>
              <a:rPr lang="en-US" dirty="0"/>
              <a:t>?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What’s the closest male name to the pronoun as the question is written?</a:t>
            </a:r>
          </a:p>
          <a:p>
            <a:r>
              <a:rPr lang="en-US" dirty="0" smtClean="0"/>
              <a:t>So make it clear! </a:t>
            </a:r>
          </a:p>
          <a:p>
            <a:r>
              <a:rPr lang="en-US" dirty="0" smtClean="0"/>
              <a:t>What’s wrong with C?</a:t>
            </a:r>
          </a:p>
          <a:p>
            <a:pPr lvl="1"/>
            <a:r>
              <a:rPr lang="en-US" dirty="0" smtClean="0"/>
              <a:t>Sense problem – his </a:t>
            </a:r>
            <a:r>
              <a:rPr lang="en-US" i="1" dirty="0" smtClean="0"/>
              <a:t>what</a:t>
            </a:r>
            <a:r>
              <a:rPr lang="en-US" dirty="0" smtClean="0"/>
              <a:t> became the subject of a book?</a:t>
            </a:r>
          </a:p>
          <a:p>
            <a:r>
              <a:rPr lang="en-US" dirty="0" smtClean="0"/>
              <a:t>What’s wrong with D?</a:t>
            </a:r>
          </a:p>
          <a:p>
            <a:pPr lvl="1"/>
            <a:r>
              <a:rPr lang="en-US" dirty="0" smtClean="0"/>
              <a:t>Shifts the verb tense into the present (the book was written over 250 years ago!)</a:t>
            </a:r>
          </a:p>
          <a:p>
            <a:r>
              <a:rPr lang="en-US" dirty="0" smtClean="0"/>
              <a:t>B is correct because it changes the pronoun to the correct proper noun.</a:t>
            </a:r>
          </a:p>
        </p:txBody>
      </p:sp>
    </p:spTree>
    <p:extLst>
      <p:ext uri="{BB962C8B-B14F-4D97-AF65-F5344CB8AC3E}">
        <p14:creationId xmlns:p14="http://schemas.microsoft.com/office/powerpoint/2010/main" val="11271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– Word Choice, Sentence Sense, and Organization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6 &amp;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vs. Economy 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Focus on Question 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at work: Words like </a:t>
            </a:r>
            <a:r>
              <a:rPr lang="en-US" i="1" dirty="0" smtClean="0"/>
              <a:t>therefore, despite, however, </a:t>
            </a:r>
            <a:r>
              <a:rPr lang="en-US" dirty="0" smtClean="0"/>
              <a:t>and</a:t>
            </a:r>
            <a:r>
              <a:rPr lang="en-US" i="1" dirty="0" smtClean="0"/>
              <a:t> because</a:t>
            </a:r>
            <a:r>
              <a:rPr lang="en-US" dirty="0" smtClean="0"/>
              <a:t> are structural clues. They serve to let you know where the author is going an dhow all of the pieces logically fit together.</a:t>
            </a:r>
          </a:p>
          <a:p>
            <a:pPr lvl="1"/>
            <a:r>
              <a:rPr lang="en-US" dirty="0" smtClean="0"/>
              <a:t>If you see </a:t>
            </a:r>
            <a:r>
              <a:rPr lang="en-US" i="1" dirty="0" smtClean="0"/>
              <a:t>on the other hand</a:t>
            </a:r>
            <a:r>
              <a:rPr lang="en-US" dirty="0" smtClean="0"/>
              <a:t>, a contrast is coming up.</a:t>
            </a:r>
          </a:p>
          <a:p>
            <a:pPr lvl="1"/>
            <a:r>
              <a:rPr lang="en-US" dirty="0" smtClean="0"/>
              <a:t>If you get the clue </a:t>
            </a:r>
            <a:r>
              <a:rPr lang="en-US" i="1" dirty="0" smtClean="0"/>
              <a:t>moreover</a:t>
            </a:r>
            <a:r>
              <a:rPr lang="en-US" dirty="0" smtClean="0"/>
              <a:t>, that means a continuation is coming up – an addition that is more or less in the same vein as what came before.</a:t>
            </a:r>
          </a:p>
          <a:p>
            <a:pPr lvl="1"/>
            <a:r>
              <a:rPr lang="en-US" dirty="0" smtClean="0"/>
              <a:t>Many ACT questions mix up the logic of a piece of writing by giving you the wrong structural clue or another logic word.</a:t>
            </a:r>
          </a:p>
          <a:p>
            <a:r>
              <a:rPr lang="en-US" dirty="0" smtClean="0"/>
              <a:t>What’s wrong with the sentence as written?</a:t>
            </a:r>
          </a:p>
          <a:p>
            <a:r>
              <a:rPr lang="en-US" dirty="0" smtClean="0"/>
              <a:t>Why is G the correct answer?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6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Usage – Verb Tense, Word Choice, and Sentence Sense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3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at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simplest tense possible.  </a:t>
            </a:r>
          </a:p>
          <a:p>
            <a:pPr lvl="1"/>
            <a:r>
              <a:rPr lang="en-US" dirty="0" smtClean="0"/>
              <a:t>In most cases, the present, past, and future tenses are all you need.</a:t>
            </a:r>
          </a:p>
          <a:p>
            <a:r>
              <a:rPr lang="en-US" dirty="0" smtClean="0"/>
              <a:t>Change tenses only if the sentence doesn’t make sense as written.</a:t>
            </a:r>
          </a:p>
          <a:p>
            <a:r>
              <a:rPr lang="en-US" dirty="0" smtClean="0"/>
              <a:t>Make sure the verb is singular if it has a singular subject and plural if the subject is plural.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6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have an annoying habit of changing form depending on who’s doing the action and when that person is doing it. </a:t>
            </a:r>
          </a:p>
          <a:p>
            <a:r>
              <a:rPr lang="en-US" dirty="0" smtClean="0"/>
              <a:t>You have to be very careful to make sure verbs match their subject and the tense of the surrounding context.</a:t>
            </a:r>
          </a:p>
          <a:p>
            <a:r>
              <a:rPr lang="en-US" dirty="0" smtClean="0"/>
              <a:t>The publication of Robinson Crusoe is something that took place in 1719 – the past.  </a:t>
            </a:r>
          </a:p>
          <a:p>
            <a:r>
              <a:rPr lang="en-US" dirty="0" smtClean="0"/>
              <a:t>What’s wrong with the underlined portion?</a:t>
            </a:r>
          </a:p>
          <a:p>
            <a:pPr lvl="1"/>
            <a:r>
              <a:rPr lang="en-US" dirty="0" smtClean="0"/>
              <a:t>Puts the verb in the present perfect tense</a:t>
            </a:r>
          </a:p>
          <a:p>
            <a:r>
              <a:rPr lang="en-US" dirty="0" smtClean="0"/>
              <a:t>What’s wrong with C &amp; D?</a:t>
            </a:r>
          </a:p>
          <a:p>
            <a:pPr lvl="1"/>
            <a:r>
              <a:rPr lang="en-US" dirty="0" smtClean="0"/>
              <a:t>Put the verb into tenses normally used to convey a complex time relationship or a weird time sequence.</a:t>
            </a:r>
          </a:p>
          <a:p>
            <a:r>
              <a:rPr lang="en-US" dirty="0" smtClean="0"/>
              <a:t>B is the correct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2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– Word Choice &amp; Writing Strategy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at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writer of an ACT English passage has a voice, or tone.  This voice is usually either casual (conversational) or factual (informational).  Select the answer that fits the author’s voice.</a:t>
            </a:r>
          </a:p>
          <a:p>
            <a:r>
              <a:rPr lang="en-US" dirty="0" smtClean="0"/>
              <a:t>If a passage contains slang, a few exclamation points, and a joke or two, the tone is informal.</a:t>
            </a:r>
          </a:p>
          <a:p>
            <a:r>
              <a:rPr lang="en-US" dirty="0" smtClean="0"/>
              <a:t>If the passage sounds like something from a textbook, the tone is probably formal.</a:t>
            </a:r>
          </a:p>
          <a:p>
            <a:r>
              <a:rPr lang="en-US" dirty="0" smtClean="0"/>
              <a:t>Good style requires that the tone of a piece of writing be consistent throughout.  </a:t>
            </a:r>
          </a:p>
          <a:p>
            <a:pPr lvl="1"/>
            <a:r>
              <a:rPr lang="en-US" dirty="0" smtClean="0"/>
              <a:t>Sometimes the underlined portion might not fit the tone of the rest of the passage.  </a:t>
            </a:r>
          </a:p>
          <a:p>
            <a:pPr lvl="1"/>
            <a:r>
              <a:rPr lang="en-US" dirty="0" smtClean="0"/>
              <a:t>It’s up to YOU to correct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9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Selkirk “never gave a hoot” about going back?  Really?</a:t>
            </a:r>
          </a:p>
          <a:p>
            <a:pPr lvl="1"/>
            <a:r>
              <a:rPr lang="en-US" dirty="0"/>
              <a:t>Slang doesn’t belong in this passage.</a:t>
            </a:r>
          </a:p>
          <a:p>
            <a:r>
              <a:rPr lang="en-US" dirty="0"/>
              <a:t>Which choice uses a straightforward, factual tone that fits the passage?</a:t>
            </a:r>
          </a:p>
          <a:p>
            <a:pPr lvl="1"/>
            <a:r>
              <a:rPr lang="en-US" dirty="0"/>
              <a:t>NO CHANGE is silly.</a:t>
            </a:r>
          </a:p>
          <a:p>
            <a:pPr lvl="1"/>
            <a:r>
              <a:rPr lang="en-US" dirty="0"/>
              <a:t>Choice B is too wordy and formal.</a:t>
            </a:r>
          </a:p>
          <a:p>
            <a:pPr lvl="1"/>
            <a:r>
              <a:rPr lang="en-US" dirty="0"/>
              <a:t>Choice C is also slang.</a:t>
            </a:r>
          </a:p>
          <a:p>
            <a:pPr lvl="1"/>
            <a:r>
              <a:rPr lang="en-US" dirty="0"/>
              <a:t>Choice D is the correct answer.</a:t>
            </a:r>
          </a:p>
          <a:p>
            <a:r>
              <a:rPr lang="en-US" dirty="0" smtClean="0"/>
              <a:t>Don’t just pick an answer because it sounds “fancy.”  </a:t>
            </a:r>
          </a:p>
          <a:p>
            <a:pPr lvl="1"/>
            <a:r>
              <a:rPr lang="en-US" dirty="0" smtClean="0"/>
              <a:t>Pick commonsense, everyday words that express the meaning the author intends.</a:t>
            </a:r>
          </a:p>
          <a:p>
            <a:pPr lvl="1"/>
            <a:r>
              <a:rPr lang="en-US" dirty="0" smtClean="0"/>
              <a:t>Don’t worry if it sounds plain</a:t>
            </a:r>
          </a:p>
        </p:txBody>
      </p:sp>
    </p:spTree>
    <p:extLst>
      <p:ext uri="{BB962C8B-B14F-4D97-AF65-F5344CB8AC3E}">
        <p14:creationId xmlns:p14="http://schemas.microsoft.com/office/powerpoint/2010/main" val="291601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Nonstandard-Format Questions –  Writing strategy &amp; Organization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14 &amp;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6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Nonstandard-Format Questions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Nonstandard-Format Questions ask about the passage as a whole.</a:t>
            </a:r>
          </a:p>
          <a:p>
            <a:r>
              <a:rPr lang="en-US" dirty="0" smtClean="0"/>
              <a:t>Keep in mind the main point – the gist – as well as the overall tone and style. </a:t>
            </a:r>
          </a:p>
          <a:p>
            <a:r>
              <a:rPr lang="en-US" dirty="0" smtClean="0"/>
              <a:t>For an entire passage to make sense, it has to be consistent throughout, both in content and in tone and style.</a:t>
            </a:r>
          </a:p>
        </p:txBody>
      </p:sp>
    </p:spTree>
    <p:extLst>
      <p:ext uri="{BB962C8B-B14F-4D97-AF65-F5344CB8AC3E}">
        <p14:creationId xmlns:p14="http://schemas.microsoft.com/office/powerpoint/2010/main" val="11552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Question 14 – Judging the Passage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14 asks you to judge the passage.  Was the last sentence an appropriate ending or not?</a:t>
            </a:r>
          </a:p>
          <a:p>
            <a:r>
              <a:rPr lang="en-US" dirty="0"/>
              <a:t>Think of the passage as a whole.  </a:t>
            </a:r>
          </a:p>
          <a:p>
            <a:r>
              <a:rPr lang="en-US" dirty="0"/>
              <a:t>What has it been doing?</a:t>
            </a:r>
          </a:p>
          <a:p>
            <a:r>
              <a:rPr lang="en-US" dirty="0"/>
              <a:t>First, figure out if the last sentence an appropriate ending.</a:t>
            </a:r>
          </a:p>
          <a:p>
            <a:r>
              <a:rPr lang="en-US" dirty="0"/>
              <a:t>Then, figure out why the last sentence is or is not an appropriate ending.</a:t>
            </a:r>
          </a:p>
          <a:p>
            <a:r>
              <a:rPr lang="en-US" dirty="0"/>
              <a:t>Comparing Selkirk’s real life with the one that Defoe made up for the character of Robinson Crusoe.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0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to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shortest answers aren’t necessarily right.</a:t>
            </a:r>
          </a:p>
          <a:p>
            <a:r>
              <a:rPr lang="en-US" dirty="0" smtClean="0"/>
              <a:t>When the answers are all about the same length, the question is more likely to test SENSE.</a:t>
            </a:r>
          </a:p>
          <a:p>
            <a:r>
              <a:rPr lang="en-US" dirty="0" smtClean="0"/>
              <a:t>Consider the shortest answer first, but don’t be quite as quick to select it.</a:t>
            </a:r>
          </a:p>
          <a:p>
            <a:r>
              <a:rPr lang="en-US" dirty="0" smtClean="0"/>
              <a:t>Think about the effect each choice has on the meaning of the sentence, and pick longer answers if the shortest one doesn’t make sense.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 15 – Reading Comprehension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English section includes some questions that test your reading comprehension skills!</a:t>
            </a:r>
          </a:p>
          <a:p>
            <a:r>
              <a:rPr lang="en-US" dirty="0" smtClean="0"/>
              <a:t>So, think about what this passage was about.</a:t>
            </a:r>
          </a:p>
          <a:p>
            <a:pPr lvl="1"/>
            <a:r>
              <a:rPr lang="en-US" dirty="0" smtClean="0"/>
              <a:t>How Defoe’s Robinson Crusoe was loosely based on the life of a real shipwrecked sailor, Alexander Selkirk.</a:t>
            </a:r>
          </a:p>
          <a:p>
            <a:r>
              <a:rPr lang="en-US" dirty="0" smtClean="0"/>
              <a:t>Why is B wrong?</a:t>
            </a:r>
          </a:p>
          <a:p>
            <a:r>
              <a:rPr lang="en-US" dirty="0" smtClean="0"/>
              <a:t>Why are A &amp; C wrong?</a:t>
            </a:r>
          </a:p>
          <a:p>
            <a:r>
              <a:rPr lang="en-US" dirty="0" smtClean="0"/>
              <a:t>Why is D correct?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4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If you learned only two things…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meaning of a sentence.  If it doesn’t make sense, there’s probably a grammatical mistake.  The correct answer will make sense.</a:t>
            </a:r>
          </a:p>
          <a:p>
            <a:r>
              <a:rPr lang="en-US" dirty="0" smtClean="0"/>
              <a:t>Nonstandard-Format Questions ask you to judge the passage and consider it as a whole.  You may be asked about paragraph structure and </a:t>
            </a:r>
            <a:r>
              <a:rPr lang="en-US" dirty="0" err="1" smtClean="0"/>
              <a:t>fuction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Rules and sense 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it’s not necessary to think about grammar rules to answer the questions, being familiar will help.  </a:t>
            </a:r>
          </a:p>
          <a:p>
            <a:r>
              <a:rPr lang="en-US" dirty="0" smtClean="0"/>
              <a:t>The more ways you have to think about a question, the more likely you are to find the right answer.</a:t>
            </a:r>
          </a:p>
          <a:p>
            <a:r>
              <a:rPr lang="en-US" dirty="0" smtClean="0"/>
              <a:t>We’ll go through the quiz to give some examples…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5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1 and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 at work: Every sentence must contain a subject and a verb and express a complete thought.</a:t>
            </a:r>
          </a:p>
          <a:p>
            <a:pPr lvl="1"/>
            <a:r>
              <a:rPr lang="en-US" dirty="0" smtClean="0"/>
              <a:t>When you are testing completeness, don’t just look to see if it has a subject and a verb!  </a:t>
            </a:r>
          </a:p>
          <a:p>
            <a:r>
              <a:rPr lang="en-US" dirty="0" smtClean="0"/>
              <a:t>If left alone (A), the sentence would be incomplete. </a:t>
            </a:r>
          </a:p>
          <a:p>
            <a:pPr lvl="1"/>
            <a:r>
              <a:rPr lang="en-US" dirty="0" smtClean="0"/>
              <a:t>It makes no sense!</a:t>
            </a:r>
          </a:p>
          <a:p>
            <a:r>
              <a:rPr lang="en-US" dirty="0" smtClean="0"/>
              <a:t>What’s wrong with B?</a:t>
            </a:r>
          </a:p>
          <a:p>
            <a:pPr lvl="1"/>
            <a:r>
              <a:rPr lang="en-US" dirty="0" smtClean="0"/>
              <a:t>Nonsensical colon</a:t>
            </a:r>
          </a:p>
          <a:p>
            <a:r>
              <a:rPr lang="en-US" dirty="0" smtClean="0"/>
              <a:t>What’s wrong with C?</a:t>
            </a:r>
          </a:p>
          <a:p>
            <a:pPr lvl="1"/>
            <a:r>
              <a:rPr lang="en-US" dirty="0" smtClean="0"/>
              <a:t>Adds a comma when there’s no grammatical reason to do so</a:t>
            </a:r>
          </a:p>
          <a:p>
            <a:r>
              <a:rPr lang="en-US" dirty="0"/>
              <a:t>D</a:t>
            </a:r>
            <a:r>
              <a:rPr lang="en-US" dirty="0" smtClean="0"/>
              <a:t> is the correct answer.</a:t>
            </a:r>
          </a:p>
          <a:p>
            <a:pPr lvl="1"/>
            <a:r>
              <a:rPr lang="en-US" dirty="0" smtClean="0"/>
              <a:t>Continues and completes the sentence without adding anything unnecessary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 at work: Every sentence must contain a subject and a verb and express a complete thought.</a:t>
            </a:r>
          </a:p>
          <a:p>
            <a:r>
              <a:rPr lang="en-US" dirty="0" smtClean="0"/>
              <a:t>“Though to little acclaim” is obviously a fragment…why?</a:t>
            </a:r>
          </a:p>
          <a:p>
            <a:r>
              <a:rPr lang="en-US" dirty="0" smtClean="0"/>
              <a:t>If you didn’t know that, though, look at it from an intuitive level.  Does the statement make sense?</a:t>
            </a:r>
          </a:p>
          <a:p>
            <a:r>
              <a:rPr lang="en-US" dirty="0" smtClean="0"/>
              <a:t>What’s wrong with F &amp; J?</a:t>
            </a:r>
          </a:p>
          <a:p>
            <a:pPr lvl="1"/>
            <a:r>
              <a:rPr lang="en-US" dirty="0" smtClean="0"/>
              <a:t>Fragment is left isolated</a:t>
            </a:r>
          </a:p>
          <a:p>
            <a:r>
              <a:rPr lang="en-US" dirty="0" smtClean="0"/>
              <a:t>What’s wrong with H?</a:t>
            </a:r>
          </a:p>
          <a:p>
            <a:pPr lvl="1"/>
            <a:r>
              <a:rPr lang="en-US" dirty="0" smtClean="0"/>
              <a:t>Omits any punctuation between the fragment and the main body of the sentence.  </a:t>
            </a:r>
          </a:p>
          <a:p>
            <a:r>
              <a:rPr lang="en-US" dirty="0" smtClean="0"/>
              <a:t>G does just what we need…</a:t>
            </a:r>
          </a:p>
          <a:p>
            <a:pPr lvl="1"/>
            <a:r>
              <a:rPr lang="en-US" dirty="0" smtClean="0"/>
              <a:t>Logically connects the fragment to the main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222</TotalTime>
  <Words>1848</Words>
  <Application>Microsoft Office PowerPoint</Application>
  <PresentationFormat>On-screen Show (4:3)</PresentationFormat>
  <Paragraphs>160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Make it Make Sense</vt:lpstr>
      <vt:lpstr>Sense vs. Economy Questions</vt:lpstr>
      <vt:lpstr>You Have to Care</vt:lpstr>
      <vt:lpstr>Grammar Rules and sense Questions</vt:lpstr>
      <vt:lpstr>Connections</vt:lpstr>
      <vt:lpstr>Completeness</vt:lpstr>
      <vt:lpstr>Question 1</vt:lpstr>
      <vt:lpstr>Question 12</vt:lpstr>
      <vt:lpstr>Sentence Structure</vt:lpstr>
      <vt:lpstr>Rule at Work</vt:lpstr>
      <vt:lpstr>Question 4</vt:lpstr>
      <vt:lpstr>Rule at Work for Question 4</vt:lpstr>
      <vt:lpstr>Sentence Sense – Modifiers </vt:lpstr>
      <vt:lpstr>We’ll Focus on Question 2</vt:lpstr>
      <vt:lpstr>Idiom (Accepted Word Form and Choice)</vt:lpstr>
      <vt:lpstr>We’ll Focus on Question 3</vt:lpstr>
      <vt:lpstr>Pronouns – Word Choice, Sentence Sense, and Organization</vt:lpstr>
      <vt:lpstr>Question 5</vt:lpstr>
      <vt:lpstr>Logic – Word Choice, Sentence Sense, and Organization</vt:lpstr>
      <vt:lpstr>We’ll Focus on Question 10</vt:lpstr>
      <vt:lpstr>Verb Usage – Verb Tense, Word Choice, and Sentence Sense</vt:lpstr>
      <vt:lpstr>Rules at Work</vt:lpstr>
      <vt:lpstr>Question 7</vt:lpstr>
      <vt:lpstr>Tone – Word Choice &amp; Writing Strategy</vt:lpstr>
      <vt:lpstr>Rule at Work</vt:lpstr>
      <vt:lpstr>Question 13</vt:lpstr>
      <vt:lpstr>Nonstandard-Format Questions –  Writing strategy &amp; Organization</vt:lpstr>
      <vt:lpstr>Nonstandard-Format Questions</vt:lpstr>
      <vt:lpstr>Question 14 – Judging the Passage</vt:lpstr>
      <vt:lpstr>Question 15 – Reading Comprehension</vt:lpstr>
      <vt:lpstr>In Summary…</vt:lpstr>
      <vt:lpstr>If you learned only two things…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it Make Sense</dc:title>
  <dc:creator>Hendrix, Kate</dc:creator>
  <cp:lastModifiedBy>Hendrix, Kate</cp:lastModifiedBy>
  <cp:revision>22</cp:revision>
  <dcterms:created xsi:type="dcterms:W3CDTF">2012-10-22T17:46:25Z</dcterms:created>
  <dcterms:modified xsi:type="dcterms:W3CDTF">2012-12-12T18:57:30Z</dcterms:modified>
</cp:coreProperties>
</file>