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sldIdLst>
    <p:sldId id="256" r:id="rId2"/>
    <p:sldId id="258" r:id="rId3"/>
    <p:sldId id="257"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E2307-1E40-4E12-8716-25BFDA8E7013}" type="datetime1">
              <a:rPr lang="en-US" smtClean="0"/>
              <a:pPr/>
              <a:t>8/25/2011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2D04E-EB32-4C4C-A74E-A30315AE0709}" type="datetimeFigureOut">
              <a:rPr lang="en-US" smtClean="0"/>
              <a:pPr/>
              <a:t>8/25/2011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2D04E-EB32-4C4C-A74E-A30315AE0709}" type="datetimeFigureOut">
              <a:rPr lang="en-US" smtClean="0"/>
              <a:pPr/>
              <a:t>8/25/2011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2D04E-EB32-4C4C-A74E-A30315AE0709}" type="datetimeFigureOut">
              <a:rPr lang="en-US" smtClean="0"/>
              <a:pPr/>
              <a:t>8/25/2011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extLst>
      <p:ext uri="{BB962C8B-B14F-4D97-AF65-F5344CB8AC3E}">
        <p14:creationId xmlns=""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E2D04E-EB32-4C4C-A74E-A30315AE0709}" type="datetimeFigureOut">
              <a:rPr lang="en-US" smtClean="0"/>
              <a:pPr/>
              <a:t>8/25/2011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E2D04E-EB32-4C4C-A74E-A30315AE0709}" type="datetimeFigureOut">
              <a:rPr lang="en-US" smtClean="0"/>
              <a:pPr/>
              <a:t>8/25/2011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2D04E-EB32-4C4C-A74E-A30315AE0709}" type="datetimeFigureOut">
              <a:rPr lang="en-US" smtClean="0"/>
              <a:pPr/>
              <a:t>8/25/2011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2D04E-EB32-4C4C-A74E-A30315AE0709}" type="datetimeFigureOut">
              <a:rPr lang="en-US" smtClean="0"/>
              <a:pPr/>
              <a:t>8/25/2011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2D04E-EB32-4C4C-A74E-A30315AE0709}" type="datetimeFigureOut">
              <a:rPr lang="en-US" smtClean="0"/>
              <a:pPr/>
              <a:t>8/25/2011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2D04E-EB32-4C4C-A74E-A30315AE0709}" type="datetimeFigureOut">
              <a:rPr lang="en-US" smtClean="0"/>
              <a:pPr/>
              <a:t>8/25/2011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2D04E-EB32-4C4C-A74E-A30315AE0709}" type="datetimeFigureOut">
              <a:rPr lang="en-US" smtClean="0"/>
              <a:pPr/>
              <a:t>8/25/2011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3E99F-CD66-4B7C-B2E0-1E938563F426}" type="slidenum">
              <a:rPr lang="en-US" smtClean="0"/>
              <a:pPr/>
              <a:t>‹#›</a:t>
            </a:fld>
            <a:endParaRPr lang="en-US"/>
          </a:p>
        </p:txBody>
      </p:sp>
    </p:spTree>
    <p:extLst>
      <p:ext uri="{BB962C8B-B14F-4D97-AF65-F5344CB8AC3E}">
        <p14:creationId xmlns=""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Annotation: what it is and why you need to do it</a:t>
            </a:r>
            <a:endParaRPr lang="en-US" dirty="0"/>
          </a:p>
        </p:txBody>
      </p:sp>
      <p:sp>
        <p:nvSpPr>
          <p:cNvPr id="3" name="Subtitle 2"/>
          <p:cNvSpPr>
            <a:spLocks noGrp="1"/>
          </p:cNvSpPr>
          <p:nvPr>
            <p:ph type="subTitle" idx="1"/>
          </p:nvPr>
        </p:nvSpPr>
        <p:spPr>
          <a:xfrm>
            <a:off x="1371600" y="3886200"/>
            <a:ext cx="6400800" cy="2514600"/>
          </a:xfrm>
        </p:spPr>
        <p:txBody>
          <a:bodyPr>
            <a:normAutofit/>
          </a:bodyPr>
          <a:lstStyle/>
          <a:p>
            <a:pPr algn="l"/>
            <a:r>
              <a:rPr lang="en-US" dirty="0" smtClean="0"/>
              <a:t>I contend, quite bluntly, that marking up a book is not an act </a:t>
            </a:r>
            <a:r>
              <a:rPr lang="en-US" smtClean="0"/>
              <a:t>of mutilation, </a:t>
            </a:r>
            <a:r>
              <a:rPr lang="en-US" dirty="0" smtClean="0"/>
              <a:t>but of love.</a:t>
            </a:r>
          </a:p>
          <a:p>
            <a:pPr algn="r">
              <a:lnSpc>
                <a:spcPct val="90000"/>
              </a:lnSpc>
            </a:pPr>
            <a:r>
              <a:rPr lang="en-US" sz="2400" dirty="0"/>
              <a:t>Mortimer J. Adler</a:t>
            </a:r>
          </a:p>
          <a:p>
            <a:pPr algn="r">
              <a:lnSpc>
                <a:spcPct val="90000"/>
              </a:lnSpc>
            </a:pPr>
            <a:r>
              <a:rPr lang="en-US" sz="2400" dirty="0"/>
              <a:t>	</a:t>
            </a:r>
            <a:r>
              <a:rPr lang="ja-JP" altLang="en-US" sz="2400" dirty="0">
                <a:latin typeface="Arial"/>
              </a:rPr>
              <a:t>“</a:t>
            </a:r>
            <a:r>
              <a:rPr lang="en-US" sz="2400" dirty="0"/>
              <a:t>How to Mark a Book</a:t>
            </a:r>
            <a:r>
              <a:rPr lang="ja-JP" altLang="en-US" sz="2400" dirty="0">
                <a:latin typeface="Arial"/>
              </a:rPr>
              <a:t>”</a:t>
            </a:r>
            <a:endParaRPr lang="en-US" sz="2400" dirty="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Paraphrase</a:t>
            </a:r>
            <a:endParaRPr lang="en-US" dirty="0"/>
          </a:p>
        </p:txBody>
      </p:sp>
      <p:sp>
        <p:nvSpPr>
          <p:cNvPr id="3" name="Content Placeholder 2"/>
          <p:cNvSpPr>
            <a:spLocks noGrp="1"/>
          </p:cNvSpPr>
          <p:nvPr>
            <p:ph idx="1"/>
          </p:nvPr>
        </p:nvSpPr>
        <p:spPr/>
        <p:txBody>
          <a:bodyPr/>
          <a:lstStyle/>
          <a:p>
            <a:r>
              <a:rPr lang="en-US" dirty="0"/>
              <a:t>Re-write, paraphrase, or summarize a particularly </a:t>
            </a:r>
            <a:r>
              <a:rPr lang="en-US" dirty="0" smtClean="0"/>
              <a:t>difficult passage </a:t>
            </a:r>
            <a:r>
              <a:rPr lang="en-US" dirty="0"/>
              <a:t>or moment</a:t>
            </a:r>
            <a:r>
              <a:rPr lang="en-US" dirty="0" smtClean="0"/>
              <a:t>.</a:t>
            </a:r>
          </a:p>
          <a:p>
            <a:r>
              <a:rPr lang="en-US" dirty="0" smtClean="0"/>
              <a:t>Rewrite the thesis in your own words in the margins</a:t>
            </a:r>
          </a:p>
          <a:p>
            <a:r>
              <a:rPr lang="en-US" dirty="0" smtClean="0"/>
              <a:t>Highlight key passages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lstStyle/>
          <a:p>
            <a:r>
              <a:rPr lang="en-US" dirty="0"/>
              <a:t>Make meaningful connections to your own life experiences.</a:t>
            </a:r>
          </a:p>
        </p:txBody>
      </p:sp>
      <p:pic>
        <p:nvPicPr>
          <p:cNvPr id="4" name="Picture 3" descr="rabbit_hole_poster_01.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447800" y="2057400"/>
            <a:ext cx="2654158" cy="3931472"/>
          </a:xfrm>
          <a:prstGeom prst="rect">
            <a:avLst/>
          </a:prstGeom>
        </p:spPr>
      </p:pic>
      <p:sp>
        <p:nvSpPr>
          <p:cNvPr id="5" name="TextBox 4"/>
          <p:cNvSpPr txBox="1"/>
          <p:nvPr/>
        </p:nvSpPr>
        <p:spPr>
          <a:xfrm>
            <a:off x="4419600" y="2286000"/>
            <a:ext cx="2286000" cy="1477328"/>
          </a:xfrm>
          <a:prstGeom prst="rect">
            <a:avLst/>
          </a:prstGeom>
          <a:noFill/>
        </p:spPr>
        <p:txBody>
          <a:bodyPr wrap="square" rtlCol="0">
            <a:spAutoFit/>
          </a:bodyPr>
          <a:lstStyle/>
          <a:p>
            <a:r>
              <a:rPr lang="en-US" dirty="0" smtClean="0"/>
              <a:t>The sisters in this play/movie reminds me of the relationship between me and my sister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lstStyle/>
          <a:p>
            <a:r>
              <a:rPr lang="en-US" dirty="0"/>
              <a:t>Describe a new perspective you may now have</a:t>
            </a:r>
            <a:r>
              <a:rPr lang="en-US" dirty="0" smtClean="0"/>
              <a:t>.</a:t>
            </a:r>
          </a:p>
          <a:p>
            <a:pPr lvl="1"/>
            <a:r>
              <a:rPr lang="en-US" dirty="0" smtClean="0"/>
              <a:t>AHA moment—moment where something becomes clear, or where you change your mind about something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r>
              <a:rPr lang="en-US" dirty="0"/>
              <a:t>Explain the historical context or </a:t>
            </a:r>
            <a:r>
              <a:rPr lang="en-US" dirty="0" smtClean="0"/>
              <a:t>traditions/social </a:t>
            </a:r>
            <a:r>
              <a:rPr lang="en-US" dirty="0"/>
              <a:t>customs </a:t>
            </a:r>
            <a:r>
              <a:rPr lang="en-US" dirty="0" smtClean="0"/>
              <a:t>that are </a:t>
            </a:r>
            <a:r>
              <a:rPr lang="en-US" dirty="0"/>
              <a:t>used in the passage.</a:t>
            </a:r>
          </a:p>
        </p:txBody>
      </p:sp>
      <p:pic>
        <p:nvPicPr>
          <p:cNvPr id="4" name="Picture 3" descr="Unknown.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4317" y="2152778"/>
            <a:ext cx="2349500" cy="3454400"/>
          </a:xfrm>
          <a:prstGeom prst="rect">
            <a:avLst/>
          </a:prstGeom>
        </p:spPr>
      </p:pic>
      <p:pic>
        <p:nvPicPr>
          <p:cNvPr id="5" name="Picture 4" descr="Unknown-1.jpe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791200" y="2514600"/>
            <a:ext cx="2844800" cy="2857500"/>
          </a:xfrm>
          <a:prstGeom prst="rect">
            <a:avLst/>
          </a:prstGeom>
        </p:spPr>
      </p:pic>
      <p:sp>
        <p:nvSpPr>
          <p:cNvPr id="6" name="Cross 5"/>
          <p:cNvSpPr/>
          <p:nvPr/>
        </p:nvSpPr>
        <p:spPr>
          <a:xfrm>
            <a:off x="4267200" y="3505200"/>
            <a:ext cx="914400" cy="914400"/>
          </a:xfrm>
          <a:prstGeom prst="plus">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dirty="0"/>
              <a:t>Offer an analysis or interpretation of what is happening in </a:t>
            </a:r>
            <a:r>
              <a:rPr lang="en-US" dirty="0" smtClean="0"/>
              <a:t>the text.</a:t>
            </a:r>
          </a:p>
          <a:p>
            <a:pPr lvl="1"/>
            <a:r>
              <a:rPr lang="en-US" dirty="0" smtClean="0"/>
              <a:t>The main character is doing this because…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a:bodyPr>
          <a:lstStyle/>
          <a:p>
            <a:r>
              <a:rPr lang="en-US" dirty="0"/>
              <a:t>Point out and discuss literary techniques that the author is using</a:t>
            </a:r>
            <a:r>
              <a:rPr lang="en-US" dirty="0" smtClean="0"/>
              <a:t>.</a:t>
            </a:r>
          </a:p>
          <a:p>
            <a:pPr lvl="1"/>
            <a:r>
              <a:rPr lang="en-US" dirty="0" smtClean="0"/>
              <a:t>Those literary terms you always learn…point them out</a:t>
            </a:r>
          </a:p>
          <a:p>
            <a:pPr lvl="2"/>
            <a:r>
              <a:rPr lang="en-US" dirty="0" smtClean="0"/>
              <a:t>Metaphor</a:t>
            </a:r>
          </a:p>
          <a:p>
            <a:pPr lvl="2"/>
            <a:r>
              <a:rPr lang="en-US" dirty="0" smtClean="0"/>
              <a:t>Symbol</a:t>
            </a:r>
          </a:p>
          <a:p>
            <a:pPr lvl="2"/>
            <a:r>
              <a:rPr lang="en-US" dirty="0" smtClean="0"/>
              <a:t>Alliteration</a:t>
            </a:r>
          </a:p>
          <a:p>
            <a:pPr lvl="2"/>
            <a:r>
              <a:rPr lang="en-US" dirty="0" smtClean="0"/>
              <a:t>Personification</a:t>
            </a:r>
          </a:p>
          <a:p>
            <a:pPr lvl="2"/>
            <a:r>
              <a:rPr lang="en-US" dirty="0" smtClean="0"/>
              <a:t>Theme</a:t>
            </a:r>
          </a:p>
          <a:p>
            <a:pPr lvl="2"/>
            <a:r>
              <a:rPr lang="en-US" dirty="0" smtClean="0"/>
              <a:t>Mood</a:t>
            </a:r>
          </a:p>
          <a:p>
            <a:pPr lvl="2"/>
            <a:r>
              <a:rPr lang="en-US" dirty="0" err="1" smtClean="0"/>
              <a:t>etc</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ways to annotate</a:t>
            </a:r>
            <a:endParaRPr lang="en-US" dirty="0"/>
          </a:p>
        </p:txBody>
      </p:sp>
      <p:sp>
        <p:nvSpPr>
          <p:cNvPr id="3" name="Content Placeholder 2"/>
          <p:cNvSpPr>
            <a:spLocks noGrp="1"/>
          </p:cNvSpPr>
          <p:nvPr>
            <p:ph idx="1"/>
          </p:nvPr>
        </p:nvSpPr>
        <p:spPr/>
        <p:txBody>
          <a:bodyPr/>
          <a:lstStyle/>
          <a:p>
            <a:r>
              <a:rPr lang="en-US" dirty="0" smtClean="0"/>
              <a:t>2-column method</a:t>
            </a:r>
          </a:p>
          <a:p>
            <a:r>
              <a:rPr lang="en-US" dirty="0" smtClean="0"/>
              <a:t>Post-it method</a:t>
            </a:r>
          </a:p>
          <a:p>
            <a:r>
              <a:rPr lang="en-US" dirty="0" smtClean="0"/>
              <a:t>Footnotes</a:t>
            </a:r>
          </a:p>
          <a:p>
            <a:r>
              <a:rPr lang="en-US" dirty="0" smtClean="0"/>
              <a:t>Writing directly on the piece (margins or text)</a:t>
            </a:r>
          </a:p>
          <a:p>
            <a:r>
              <a:rPr lang="en-US" dirty="0" smtClean="0"/>
              <a:t>Simply taking notes in a notebook as you read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Important things to remember</a:t>
            </a:r>
            <a:endParaRPr lang="en-US" dirty="0"/>
          </a:p>
        </p:txBody>
      </p:sp>
      <p:sp>
        <p:nvSpPr>
          <p:cNvPr id="3" name="Content Placeholder 2"/>
          <p:cNvSpPr>
            <a:spLocks noGrp="1"/>
          </p:cNvSpPr>
          <p:nvPr>
            <p:ph idx="1"/>
          </p:nvPr>
        </p:nvSpPr>
        <p:spPr/>
        <p:txBody>
          <a:bodyPr>
            <a:normAutofit lnSpcReduction="10000"/>
          </a:bodyPr>
          <a:lstStyle/>
          <a:p>
            <a:r>
              <a:rPr lang="en-US" dirty="0" smtClean="0"/>
              <a:t>Page number, page number, page number!</a:t>
            </a:r>
          </a:p>
          <a:p>
            <a:r>
              <a:rPr lang="en-US" dirty="0" smtClean="0"/>
              <a:t>When it is your own book don’t be afraid to write in it.</a:t>
            </a:r>
          </a:p>
          <a:p>
            <a:r>
              <a:rPr lang="en-US" dirty="0" smtClean="0"/>
              <a:t>Start annotating all books you are reading—even if it’s just for fun.</a:t>
            </a:r>
          </a:p>
          <a:p>
            <a:r>
              <a:rPr lang="en-US" dirty="0" smtClean="0"/>
              <a:t>Always read with a pencil in your hand!</a:t>
            </a:r>
          </a:p>
          <a:p>
            <a:r>
              <a:rPr lang="en-US" dirty="0" smtClean="0"/>
              <a:t>When reading things online-print a copy of valuable information—or keep a notebook by your computer.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Annotation Checklist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_____I </a:t>
            </a:r>
            <a:r>
              <a:rPr lang="en-US" dirty="0"/>
              <a:t>circled unknown words and wrote the definitions.</a:t>
            </a:r>
          </a:p>
          <a:p>
            <a:r>
              <a:rPr lang="en-US" dirty="0" smtClean="0"/>
              <a:t>_____I </a:t>
            </a:r>
            <a:r>
              <a:rPr lang="en-US" dirty="0"/>
              <a:t>wrote the gist in the margins. The gist is a two- to three- word phrase that sums up a paragraph or group of paragraphs</a:t>
            </a:r>
            <a:r>
              <a:rPr lang="en-US" dirty="0" smtClean="0"/>
              <a:t>. (summary)</a:t>
            </a:r>
            <a:endParaRPr lang="en-US" dirty="0"/>
          </a:p>
          <a:p>
            <a:r>
              <a:rPr lang="en-US" dirty="0" smtClean="0"/>
              <a:t>_____I </a:t>
            </a:r>
            <a:r>
              <a:rPr lang="en-US" dirty="0"/>
              <a:t>wrote my opinions and questions in the margins. These comments/questions are thoughtful and not random or irrelevant.</a:t>
            </a:r>
          </a:p>
          <a:p>
            <a:r>
              <a:rPr lang="en-US" dirty="0" smtClean="0"/>
              <a:t>_____I </a:t>
            </a:r>
            <a:r>
              <a:rPr lang="en-US" dirty="0"/>
              <a:t>wrote the author’s main idea at the end of the article. This is one sentence long and states the author’s point.</a:t>
            </a:r>
          </a:p>
        </p:txBody>
      </p:sp>
    </p:spTree>
    <p:extLst>
      <p:ext uri="{BB962C8B-B14F-4D97-AF65-F5344CB8AC3E}">
        <p14:creationId xmlns="" xmlns:p14="http://schemas.microsoft.com/office/powerpoint/2010/main" val="3581088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Ok. Annotate.  But why?</a:t>
            </a:r>
            <a:endParaRPr lang="en-US" dirty="0"/>
          </a:p>
        </p:txBody>
      </p:sp>
      <p:sp>
        <p:nvSpPr>
          <p:cNvPr id="3" name="Content Placeholder 2"/>
          <p:cNvSpPr>
            <a:spLocks noGrp="1"/>
          </p:cNvSpPr>
          <p:nvPr>
            <p:ph idx="1"/>
          </p:nvPr>
        </p:nvSpPr>
        <p:spPr/>
        <p:txBody>
          <a:bodyPr/>
          <a:lstStyle/>
          <a:p>
            <a:pPr>
              <a:lnSpc>
                <a:spcPct val="90000"/>
              </a:lnSpc>
              <a:buFontTx/>
              <a:buNone/>
            </a:pPr>
            <a:r>
              <a:rPr lang="en-US" dirty="0" smtClean="0"/>
              <a:t>Annotating will:</a:t>
            </a:r>
          </a:p>
          <a:p>
            <a:pPr lvl="1">
              <a:lnSpc>
                <a:spcPct val="90000"/>
              </a:lnSpc>
            </a:pPr>
            <a:r>
              <a:rPr lang="en-US" dirty="0" smtClean="0"/>
              <a:t>deepen your understanding of a text</a:t>
            </a:r>
          </a:p>
          <a:p>
            <a:pPr lvl="1">
              <a:lnSpc>
                <a:spcPct val="90000"/>
              </a:lnSpc>
            </a:pPr>
            <a:r>
              <a:rPr lang="en-US" dirty="0" smtClean="0"/>
              <a:t>allow easy access for notes when writing research</a:t>
            </a:r>
          </a:p>
          <a:p>
            <a:pPr lvl="1">
              <a:lnSpc>
                <a:spcPct val="90000"/>
              </a:lnSpc>
            </a:pPr>
            <a:r>
              <a:rPr lang="en-US" dirty="0" smtClean="0"/>
              <a:t>help you as writers understand how the audience may perceive your work</a:t>
            </a:r>
          </a:p>
          <a:p>
            <a:pPr>
              <a:lnSpc>
                <a:spcPct val="90000"/>
              </a:lnSpc>
              <a:buFontTx/>
              <a:buNone/>
            </a:pPr>
            <a:r>
              <a:rPr lang="en-US" dirty="0" smtClean="0"/>
              <a:t>Basically, the conversation you create will make you a better reader and writer.</a:t>
            </a:r>
            <a:endParaRPr lang="en-US" dirty="0"/>
          </a:p>
          <a:p>
            <a:pPr lvl="1">
              <a:lnSpc>
                <a:spcPct val="90000"/>
              </a:lnSpc>
              <a:buFontTx/>
              <a:buNone/>
            </a:pPr>
            <a:r>
              <a:rPr lang="en-US" dirty="0" smtClean="0"/>
              <a:t>	</a:t>
            </a:r>
          </a:p>
          <a:p>
            <a:endParaRPr lang="en-US" dirty="0"/>
          </a:p>
        </p:txBody>
      </p:sp>
    </p:spTree>
    <p:extLst>
      <p:ext uri="{BB962C8B-B14F-4D97-AF65-F5344CB8AC3E}">
        <p14:creationId xmlns="" xmlns:p14="http://schemas.microsoft.com/office/powerpoint/2010/main" val="3665216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Annotating is…</a:t>
            </a:r>
            <a:endParaRPr lang="en-US" dirty="0"/>
          </a:p>
        </p:txBody>
      </p:sp>
      <p:sp>
        <p:nvSpPr>
          <p:cNvPr id="3" name="Content Placeholder 2"/>
          <p:cNvSpPr>
            <a:spLocks noGrp="1"/>
          </p:cNvSpPr>
          <p:nvPr>
            <p:ph idx="1"/>
          </p:nvPr>
        </p:nvSpPr>
        <p:spPr/>
        <p:txBody>
          <a:bodyPr/>
          <a:lstStyle/>
          <a:p>
            <a:r>
              <a:rPr lang="en-US" dirty="0" smtClean="0"/>
              <a:t>Annotate: (v) to supply with critical or explanatory notes; comment upon in notes</a:t>
            </a:r>
          </a:p>
          <a:p>
            <a:endParaRPr lang="en-US" dirty="0"/>
          </a:p>
          <a:p>
            <a:r>
              <a:rPr lang="en-US" dirty="0" smtClean="0"/>
              <a:t>Basically…to write notes as you read either in the margins or on other paper</a:t>
            </a:r>
          </a:p>
          <a:p>
            <a:r>
              <a:rPr lang="en-US" dirty="0" smtClean="0"/>
              <a:t>OR having a conversation with the text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t="10055" b="28392"/>
          <a:stretch>
            <a:fillRect/>
          </a:stretch>
        </p:blipFill>
        <p:spPr bwMode="auto">
          <a:xfrm>
            <a:off x="1066800" y="598682"/>
            <a:ext cx="6927289" cy="55259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I know what to write?</a:t>
            </a:r>
            <a:endParaRPr lang="en-US" dirty="0"/>
          </a:p>
        </p:txBody>
      </p:sp>
      <p:sp>
        <p:nvSpPr>
          <p:cNvPr id="3" name="Content Placeholder 2"/>
          <p:cNvSpPr>
            <a:spLocks noGrp="1"/>
          </p:cNvSpPr>
          <p:nvPr>
            <p:ph idx="1"/>
          </p:nvPr>
        </p:nvSpPr>
        <p:spPr/>
        <p:txBody>
          <a:bodyPr>
            <a:normAutofit/>
          </a:bodyPr>
          <a:lstStyle/>
          <a:p>
            <a:r>
              <a:rPr lang="en-US" dirty="0"/>
              <a:t>As you work with your text, consider all of the ways that you </a:t>
            </a:r>
            <a:r>
              <a:rPr lang="en-US" dirty="0" smtClean="0"/>
              <a:t>can connect </a:t>
            </a:r>
            <a:r>
              <a:rPr lang="en-US" dirty="0"/>
              <a:t>with what you are reading</a:t>
            </a:r>
            <a:r>
              <a:rPr lang="en-US" dirty="0" smtClean="0"/>
              <a:t>.</a:t>
            </a:r>
            <a:endParaRPr lang="en-US" dirty="0"/>
          </a:p>
          <a:p>
            <a:pPr lvl="1"/>
            <a:r>
              <a:rPr lang="en-US" dirty="0" smtClean="0"/>
              <a:t>Can you think of something that happened in your life that relates?</a:t>
            </a:r>
          </a:p>
          <a:p>
            <a:pPr lvl="1"/>
            <a:r>
              <a:rPr lang="en-US" dirty="0" smtClean="0"/>
              <a:t>Do you know about what is written or is it new to you?</a:t>
            </a:r>
          </a:p>
          <a:p>
            <a:pPr lvl="1"/>
            <a:r>
              <a:rPr lang="en-US" dirty="0" smtClean="0"/>
              <a:t>What things are confusing or make sense to you?</a:t>
            </a:r>
          </a:p>
          <a:p>
            <a:pPr lvl="1"/>
            <a:r>
              <a:rPr lang="en-US" dirty="0" smtClean="0"/>
              <a:t>Is it an “aha” moment?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Suggestions for annotating</a:t>
            </a:r>
            <a:endParaRPr lang="en-US" dirty="0"/>
          </a:p>
        </p:txBody>
      </p:sp>
    </p:spTree>
    <p:extLst>
      <p:ext uri="{BB962C8B-B14F-4D97-AF65-F5344CB8AC3E}">
        <p14:creationId xmlns="" xmlns:p14="http://schemas.microsoft.com/office/powerpoint/2010/main" val="4178889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Define words or slang; make the words real with examples </a:t>
            </a:r>
            <a:r>
              <a:rPr lang="en-US" dirty="0" smtClean="0"/>
              <a:t>from your </a:t>
            </a:r>
            <a:r>
              <a:rPr lang="en-US" dirty="0"/>
              <a:t>experiences; explore why the author would have used </a:t>
            </a:r>
            <a:r>
              <a:rPr lang="en-US" dirty="0" smtClean="0"/>
              <a:t>a particular </a:t>
            </a:r>
            <a:r>
              <a:rPr lang="en-US" dirty="0"/>
              <a:t>word or phrase</a:t>
            </a:r>
            <a:r>
              <a:rPr lang="en-US" dirty="0" smtClean="0"/>
              <a:t>.</a:t>
            </a:r>
          </a:p>
          <a:p>
            <a:r>
              <a:rPr lang="en-US" dirty="0" smtClean="0"/>
              <a:t>If the word is unfamiliar to you LOOK IT UP!</a:t>
            </a:r>
          </a:p>
          <a:p>
            <a:pPr lvl="1"/>
            <a:r>
              <a:rPr lang="en-US" dirty="0" smtClean="0"/>
              <a:t>Circling the word is one way to acknowledge you don’t know it.</a:t>
            </a:r>
          </a:p>
          <a:p>
            <a:pPr lvl="1"/>
            <a:r>
              <a:rPr lang="en-US" dirty="0" smtClean="0"/>
              <a:t>You could also make a list in the back of the book of all the words you do not know.</a:t>
            </a:r>
          </a:p>
          <a:p>
            <a:r>
              <a:rPr lang="en-US" smtClean="0"/>
              <a:t>You </a:t>
            </a:r>
            <a:r>
              <a:rPr lang="en-US" smtClean="0"/>
              <a:t>can’t </a:t>
            </a:r>
            <a:r>
              <a:rPr lang="en-US" dirty="0" smtClean="0"/>
              <a:t>just stop there though…you must LOOK IT UP!</a:t>
            </a:r>
            <a:endParaRPr lang="en-US" dirty="0"/>
          </a:p>
        </p:txBody>
      </p:sp>
      <p:sp>
        <p:nvSpPr>
          <p:cNvPr id="4" name="Title 3"/>
          <p:cNvSpPr>
            <a:spLocks noGrp="1"/>
          </p:cNvSpPr>
          <p:nvPr>
            <p:ph type="title"/>
          </p:nvPr>
        </p:nvSpPr>
        <p:spPr/>
        <p:txBody>
          <a:bodyPr>
            <a:normAutofit/>
          </a:bodyPr>
          <a:lstStyle/>
          <a:p>
            <a:r>
              <a:rPr lang="en-US" dirty="0" smtClean="0"/>
              <a:t>Define Words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600200"/>
            <a:ext cx="8229600" cy="4525963"/>
          </a:xfrm>
          <a:prstGeom prst="rect">
            <a:avLst/>
          </a:prstGeom>
        </p:spPr>
        <p:txBody>
          <a:bodyPr/>
          <a:lstStyle/>
          <a:p>
            <a:r>
              <a:rPr lang="en-US" dirty="0"/>
              <a:t>Make connections to other parts of the book. Feel free to </a:t>
            </a:r>
            <a:r>
              <a:rPr lang="en-US" dirty="0" smtClean="0"/>
              <a:t>use direct </a:t>
            </a:r>
            <a:r>
              <a:rPr lang="en-US" dirty="0"/>
              <a:t>quotes from the book</a:t>
            </a:r>
            <a:r>
              <a:rPr lang="en-US" dirty="0" smtClean="0"/>
              <a:t>.</a:t>
            </a:r>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lstStyle/>
          <a:p>
            <a:r>
              <a:rPr lang="en-US" dirty="0"/>
              <a:t>Make connections to other texts you have read or </a:t>
            </a:r>
            <a:r>
              <a:rPr lang="en-US" dirty="0" smtClean="0"/>
              <a:t>seen, including: </a:t>
            </a:r>
          </a:p>
          <a:p>
            <a:pPr lvl="1"/>
            <a:r>
              <a:rPr lang="en-US" dirty="0" smtClean="0"/>
              <a:t>Movies </a:t>
            </a:r>
          </a:p>
          <a:p>
            <a:pPr lvl="1"/>
            <a:r>
              <a:rPr lang="en-US" dirty="0" smtClean="0"/>
              <a:t>Comic  books/graphic novels </a:t>
            </a:r>
          </a:p>
          <a:p>
            <a:pPr lvl="1"/>
            <a:r>
              <a:rPr lang="en-US" dirty="0" smtClean="0"/>
              <a:t>News events</a:t>
            </a:r>
          </a:p>
          <a:p>
            <a:pPr lvl="1"/>
            <a:r>
              <a:rPr lang="en-US" dirty="0" smtClean="0"/>
              <a:t>Other </a:t>
            </a:r>
            <a:r>
              <a:rPr lang="en-US" dirty="0"/>
              <a:t>books, stories, plays, songs, or poems</a:t>
            </a:r>
          </a:p>
        </p:txBody>
      </p:sp>
      <p:pic>
        <p:nvPicPr>
          <p:cNvPr id="4" name="Picture 3" descr="Unknown.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707715" y="3527750"/>
            <a:ext cx="2578100" cy="3149600"/>
          </a:xfrm>
          <a:prstGeom prst="rect">
            <a:avLst/>
          </a:prstGeom>
        </p:spPr>
      </p:pic>
      <p:pic>
        <p:nvPicPr>
          <p:cNvPr id="5" name="Picture 4" descr="images-3.jpe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90600" y="3657600"/>
            <a:ext cx="2857500" cy="2857500"/>
          </a:xfrm>
          <a:prstGeom prst="rect">
            <a:avLst/>
          </a:prstGeom>
        </p:spPr>
      </p:pic>
      <p:sp>
        <p:nvSpPr>
          <p:cNvPr id="6" name="Cross 5"/>
          <p:cNvSpPr/>
          <p:nvPr/>
        </p:nvSpPr>
        <p:spPr>
          <a:xfrm>
            <a:off x="4267200" y="4572000"/>
            <a:ext cx="914400" cy="914400"/>
          </a:xfrm>
          <a:prstGeom prst="plus">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r>
              <a:rPr lang="en-US" dirty="0"/>
              <a:t>Draw a picture when a visual connection is appropriate.</a:t>
            </a:r>
          </a:p>
        </p:txBody>
      </p:sp>
      <p:sp>
        <p:nvSpPr>
          <p:cNvPr id="5" name="Rectangle 4"/>
          <p:cNvSpPr/>
          <p:nvPr/>
        </p:nvSpPr>
        <p:spPr>
          <a:xfrm>
            <a:off x="381000" y="2057400"/>
            <a:ext cx="4572000" cy="2308324"/>
          </a:xfrm>
          <a:prstGeom prst="rect">
            <a:avLst/>
          </a:prstGeom>
          <a:ln>
            <a:solidFill>
              <a:schemeClr val="tx1"/>
            </a:solidFill>
          </a:ln>
        </p:spPr>
        <p:txBody>
          <a:bodyPr>
            <a:spAutoFit/>
          </a:bodyPr>
          <a:lstStyle/>
          <a:p>
            <a:r>
              <a:rPr lang="en-US" dirty="0"/>
              <a:t>He was a big, beefy man with hardly any neck, although he did have a very large mustache. Mrs. </a:t>
            </a:r>
            <a:r>
              <a:rPr lang="en-US" dirty="0" err="1"/>
              <a:t>Dursley</a:t>
            </a:r>
            <a:r>
              <a:rPr lang="en-US" dirty="0"/>
              <a:t> was thin and blonde and had nearly twice the usual amount of neck, which came in very useful as she spent so much of her time craning over garden fences, spying on the </a:t>
            </a:r>
            <a:r>
              <a:rPr lang="en-US" dirty="0" smtClean="0"/>
              <a:t>neighbors(p1).</a:t>
            </a:r>
          </a:p>
          <a:p>
            <a:r>
              <a:rPr lang="en-US" dirty="0" smtClean="0"/>
              <a:t> </a:t>
            </a:r>
            <a:r>
              <a:rPr lang="en-US" i="1" dirty="0" smtClean="0"/>
              <a:t>Harry Potter and the Sorcerer’s Stone</a:t>
            </a:r>
          </a:p>
        </p:txBody>
      </p:sp>
      <p:sp>
        <p:nvSpPr>
          <p:cNvPr id="6" name="Oval 5"/>
          <p:cNvSpPr/>
          <p:nvPr/>
        </p:nvSpPr>
        <p:spPr>
          <a:xfrm>
            <a:off x="5562600" y="2209800"/>
            <a:ext cx="6096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181600" y="2743200"/>
            <a:ext cx="1371600" cy="1295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7010400" y="2209800"/>
            <a:ext cx="3048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858000" y="2743200"/>
            <a:ext cx="685800" cy="2286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6858000" y="1752600"/>
            <a:ext cx="609600" cy="533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638</TotalTime>
  <Words>740</Words>
  <Application>Microsoft Office PowerPoint</Application>
  <PresentationFormat>On-screen Show (4:3)</PresentationFormat>
  <Paragraphs>76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Black</vt:lpstr>
      <vt:lpstr>Annotation: what it is and why you need to do it</vt:lpstr>
      <vt:lpstr>Annotating is…</vt:lpstr>
      <vt:lpstr>Slide 3</vt:lpstr>
      <vt:lpstr>How do I know what to write?</vt:lpstr>
      <vt:lpstr>Suggestions for annotating</vt:lpstr>
      <vt:lpstr>Define Words</vt:lpstr>
      <vt:lpstr>Slide 7</vt:lpstr>
      <vt:lpstr>Slide 8</vt:lpstr>
      <vt:lpstr>Slide 9</vt:lpstr>
      <vt:lpstr>Paraphrase</vt:lpstr>
      <vt:lpstr>Slide 11</vt:lpstr>
      <vt:lpstr>Slide 12</vt:lpstr>
      <vt:lpstr>Slide 13</vt:lpstr>
      <vt:lpstr>Slide 14</vt:lpstr>
      <vt:lpstr>Slide 15</vt:lpstr>
      <vt:lpstr>Different ways to annotate</vt:lpstr>
      <vt:lpstr>Important things to remember</vt:lpstr>
      <vt:lpstr>Annotation Checklist</vt:lpstr>
      <vt:lpstr>Ok. Annotate.  But why?</vt:lpstr>
    </vt:vector>
  </TitlesOfParts>
  <Company>Madison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rosecf</dc:creator>
  <cp:lastModifiedBy>Kate Scibal</cp:lastModifiedBy>
  <cp:revision>35</cp:revision>
  <dcterms:created xsi:type="dcterms:W3CDTF">2011-08-17T15:40:10Z</dcterms:created>
  <dcterms:modified xsi:type="dcterms:W3CDTF">2011-08-25T12:45:40Z</dcterms:modified>
</cp:coreProperties>
</file>