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C28630E-41B3-486A-BA0D-723D047872A9}" type="datetimeFigureOut">
              <a:rPr lang="en-US" smtClean="0"/>
              <a:t>10/1/2012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1EFBF21-A249-45EC-AD60-0F92634AE1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28630E-41B3-486A-BA0D-723D047872A9}"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FBF21-A249-45EC-AD60-0F92634AE1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28630E-41B3-486A-BA0D-723D047872A9}"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FBF21-A249-45EC-AD60-0F92634AE1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C28630E-41B3-486A-BA0D-723D047872A9}" type="datetimeFigureOut">
              <a:rPr lang="en-US" smtClean="0"/>
              <a:t>10/1/2012</a:t>
            </a:fld>
            <a:endParaRPr lang="en-US"/>
          </a:p>
        </p:txBody>
      </p:sp>
      <p:sp>
        <p:nvSpPr>
          <p:cNvPr id="9" name="Slide Number Placeholder 8"/>
          <p:cNvSpPr>
            <a:spLocks noGrp="1"/>
          </p:cNvSpPr>
          <p:nvPr>
            <p:ph type="sldNum" sz="quarter" idx="15"/>
          </p:nvPr>
        </p:nvSpPr>
        <p:spPr/>
        <p:txBody>
          <a:bodyPr rtlCol="0"/>
          <a:lstStyle/>
          <a:p>
            <a:fld id="{21EFBF21-A249-45EC-AD60-0F92634AE15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28630E-41B3-486A-BA0D-723D047872A9}" type="datetimeFigureOut">
              <a:rPr lang="en-US" smtClean="0"/>
              <a:t>10/1/2012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1EFBF21-A249-45EC-AD60-0F92634AE1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28630E-41B3-486A-BA0D-723D047872A9}"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FBF21-A249-45EC-AD60-0F92634AE15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C28630E-41B3-486A-BA0D-723D047872A9}"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EFBF21-A249-45EC-AD60-0F92634AE15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C28630E-41B3-486A-BA0D-723D047872A9}" type="datetimeFigureOut">
              <a:rPr lang="en-US" smtClean="0"/>
              <a:t>10/1/2012</a:t>
            </a:fld>
            <a:endParaRPr lang="en-US"/>
          </a:p>
        </p:txBody>
      </p:sp>
      <p:sp>
        <p:nvSpPr>
          <p:cNvPr id="7" name="Slide Number Placeholder 6"/>
          <p:cNvSpPr>
            <a:spLocks noGrp="1"/>
          </p:cNvSpPr>
          <p:nvPr>
            <p:ph type="sldNum" sz="quarter" idx="11"/>
          </p:nvPr>
        </p:nvSpPr>
        <p:spPr/>
        <p:txBody>
          <a:bodyPr rtlCol="0"/>
          <a:lstStyle/>
          <a:p>
            <a:fld id="{21EFBF21-A249-45EC-AD60-0F92634AE15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8630E-41B3-486A-BA0D-723D047872A9}"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EFBF21-A249-45EC-AD60-0F92634AE1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C28630E-41B3-486A-BA0D-723D047872A9}" type="datetimeFigureOut">
              <a:rPr lang="en-US" smtClean="0"/>
              <a:t>10/1/2012</a:t>
            </a:fld>
            <a:endParaRPr lang="en-US"/>
          </a:p>
        </p:txBody>
      </p:sp>
      <p:sp>
        <p:nvSpPr>
          <p:cNvPr id="22" name="Slide Number Placeholder 21"/>
          <p:cNvSpPr>
            <a:spLocks noGrp="1"/>
          </p:cNvSpPr>
          <p:nvPr>
            <p:ph type="sldNum" sz="quarter" idx="15"/>
          </p:nvPr>
        </p:nvSpPr>
        <p:spPr/>
        <p:txBody>
          <a:bodyPr rtlCol="0"/>
          <a:lstStyle/>
          <a:p>
            <a:fld id="{21EFBF21-A249-45EC-AD60-0F92634AE15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28630E-41B3-486A-BA0D-723D047872A9}" type="datetimeFigureOut">
              <a:rPr lang="en-US" smtClean="0"/>
              <a:t>10/1/2012</a:t>
            </a:fld>
            <a:endParaRPr lang="en-US"/>
          </a:p>
        </p:txBody>
      </p:sp>
      <p:sp>
        <p:nvSpPr>
          <p:cNvPr id="18" name="Slide Number Placeholder 17"/>
          <p:cNvSpPr>
            <a:spLocks noGrp="1"/>
          </p:cNvSpPr>
          <p:nvPr>
            <p:ph type="sldNum" sz="quarter" idx="11"/>
          </p:nvPr>
        </p:nvSpPr>
        <p:spPr/>
        <p:txBody>
          <a:bodyPr rtlCol="0"/>
          <a:lstStyle/>
          <a:p>
            <a:fld id="{21EFBF21-A249-45EC-AD60-0F92634AE15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28630E-41B3-486A-BA0D-723D047872A9}" type="datetimeFigureOut">
              <a:rPr lang="en-US" smtClean="0"/>
              <a:t>10/1/2012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EFBF21-A249-45EC-AD60-0F92634AE1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Dialectical Journals</a:t>
            </a:r>
            <a:endParaRPr lang="en-US" dirty="0"/>
          </a:p>
        </p:txBody>
      </p:sp>
      <p:sp>
        <p:nvSpPr>
          <p:cNvPr id="3" name="Subtitle 2"/>
          <p:cNvSpPr>
            <a:spLocks noGrp="1"/>
          </p:cNvSpPr>
          <p:nvPr>
            <p:ph type="subTitle" idx="1"/>
          </p:nvPr>
        </p:nvSpPr>
        <p:spPr/>
        <p:txBody>
          <a:bodyPr>
            <a:normAutofit/>
          </a:bodyPr>
          <a:lstStyle/>
          <a:p>
            <a:r>
              <a:rPr lang="en-US" dirty="0" smtClean="0"/>
              <a:t>Kate Hendrix</a:t>
            </a:r>
          </a:p>
          <a:p>
            <a:r>
              <a:rPr lang="en-US" dirty="0" smtClean="0"/>
              <a:t>Pre-AP English II</a:t>
            </a:r>
          </a:p>
          <a:p>
            <a:r>
              <a:rPr lang="en-US" dirty="0" smtClean="0"/>
              <a:t>Adapted from LTF Lesson “Dialectical Journals”</a:t>
            </a:r>
            <a:endParaRPr lang="en-US" dirty="0"/>
          </a:p>
        </p:txBody>
      </p:sp>
    </p:spTree>
    <p:extLst>
      <p:ext uri="{BB962C8B-B14F-4D97-AF65-F5344CB8AC3E}">
        <p14:creationId xmlns:p14="http://schemas.microsoft.com/office/powerpoint/2010/main" val="362505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Thematic Analysis Journal</a:t>
            </a:r>
            <a:endParaRPr lang="en-US" dirty="0"/>
          </a:p>
        </p:txBody>
      </p:sp>
      <p:sp>
        <p:nvSpPr>
          <p:cNvPr id="5" name="Content Placeholder 4"/>
          <p:cNvSpPr>
            <a:spLocks noGrp="1"/>
          </p:cNvSpPr>
          <p:nvPr>
            <p:ph sz="quarter" idx="1"/>
          </p:nvPr>
        </p:nvSpPr>
        <p:spPr/>
        <p:txBody>
          <a:bodyPr/>
          <a:lstStyle/>
          <a:p>
            <a:r>
              <a:rPr lang="en-US" dirty="0"/>
              <a:t>To create a thematic statement, you might begin with the question, “What does the evidence have to say about the thematic idea?”  </a:t>
            </a:r>
            <a:endParaRPr lang="en-US" dirty="0" smtClean="0"/>
          </a:p>
          <a:p>
            <a:r>
              <a:rPr lang="en-US" dirty="0" smtClean="0"/>
              <a:t>The </a:t>
            </a:r>
            <a:r>
              <a:rPr lang="en-US" dirty="0"/>
              <a:t>answer to this question becomes the basis for a thematic statement.  </a:t>
            </a:r>
            <a:endParaRPr lang="en-US" dirty="0" smtClean="0"/>
          </a:p>
          <a:p>
            <a:r>
              <a:rPr lang="en-US" dirty="0" smtClean="0"/>
              <a:t>Once </a:t>
            </a:r>
            <a:r>
              <a:rPr lang="en-US" dirty="0"/>
              <a:t>you have written your thematic statement, you can use your dialectical journal to gather evidence and write commentary on the theme you have chosen.</a:t>
            </a:r>
          </a:p>
          <a:p>
            <a:endParaRPr lang="en-US" dirty="0"/>
          </a:p>
        </p:txBody>
      </p:sp>
    </p:spTree>
    <p:extLst>
      <p:ext uri="{BB962C8B-B14F-4D97-AF65-F5344CB8AC3E}">
        <p14:creationId xmlns:p14="http://schemas.microsoft.com/office/powerpoint/2010/main" val="311902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Analysis Journal</a:t>
            </a:r>
            <a:endParaRPr lang="en-US" dirty="0"/>
          </a:p>
        </p:txBody>
      </p:sp>
      <p:sp>
        <p:nvSpPr>
          <p:cNvPr id="3" name="Content Placeholder 2"/>
          <p:cNvSpPr>
            <a:spLocks noGrp="1"/>
          </p:cNvSpPr>
          <p:nvPr>
            <p:ph sz="quarter" idx="1"/>
          </p:nvPr>
        </p:nvSpPr>
        <p:spPr/>
        <p:txBody>
          <a:bodyPr/>
          <a:lstStyle/>
          <a:p>
            <a:r>
              <a:rPr lang="en-US" b="1" dirty="0" smtClean="0"/>
              <a:t>Thematic Idea</a:t>
            </a:r>
          </a:p>
          <a:p>
            <a:pPr lvl="1"/>
            <a:r>
              <a:rPr lang="en-US" dirty="0" smtClean="0"/>
              <a:t>one word (or a short phrase) that describes the topic or subject of the passage.</a:t>
            </a:r>
          </a:p>
          <a:p>
            <a:r>
              <a:rPr lang="en-US" b="1" dirty="0" smtClean="0"/>
              <a:t>Thematic statement</a:t>
            </a:r>
          </a:p>
          <a:p>
            <a:pPr lvl="1"/>
            <a:r>
              <a:rPr lang="en-US" dirty="0" smtClean="0"/>
              <a:t>a declarative sentence that states a universal truth revealed in the passage.</a:t>
            </a:r>
            <a:endParaRPr lang="en-US" dirty="0"/>
          </a:p>
        </p:txBody>
      </p:sp>
    </p:spTree>
    <p:extLst>
      <p:ext uri="{BB962C8B-B14F-4D97-AF65-F5344CB8AC3E}">
        <p14:creationId xmlns:p14="http://schemas.microsoft.com/office/powerpoint/2010/main" val="144477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Thematic Analysis Journal</a:t>
            </a:r>
            <a:endParaRPr lang="en-US" dirty="0"/>
          </a:p>
        </p:txBody>
      </p:sp>
      <p:sp>
        <p:nvSpPr>
          <p:cNvPr id="5" name="Content Placeholder 4"/>
          <p:cNvSpPr>
            <a:spLocks noGrp="1"/>
          </p:cNvSpPr>
          <p:nvPr>
            <p:ph sz="quarter" idx="1"/>
          </p:nvPr>
        </p:nvSpPr>
        <p:spPr/>
        <p:txBody>
          <a:bodyPr/>
          <a:lstStyle/>
          <a:p>
            <a:r>
              <a:rPr lang="en-US" dirty="0" smtClean="0"/>
              <a:t>In the left column:</a:t>
            </a:r>
          </a:p>
          <a:p>
            <a:pPr lvl="1"/>
            <a:r>
              <a:rPr lang="en-US" dirty="0" smtClean="0"/>
              <a:t>Record evidence that supports a thematic idea in a text you are studying.</a:t>
            </a:r>
          </a:p>
          <a:p>
            <a:pPr lvl="1"/>
            <a:r>
              <a:rPr lang="en-US" dirty="0" smtClean="0"/>
              <a:t>Record the context of the evidence.</a:t>
            </a:r>
            <a:endParaRPr lang="en-US" dirty="0"/>
          </a:p>
        </p:txBody>
      </p:sp>
      <p:sp>
        <p:nvSpPr>
          <p:cNvPr id="6" name="Content Placeholder 5"/>
          <p:cNvSpPr>
            <a:spLocks noGrp="1"/>
          </p:cNvSpPr>
          <p:nvPr>
            <p:ph sz="quarter" idx="2"/>
          </p:nvPr>
        </p:nvSpPr>
        <p:spPr/>
        <p:txBody>
          <a:bodyPr/>
          <a:lstStyle/>
          <a:p>
            <a:r>
              <a:rPr lang="en-US" dirty="0" smtClean="0"/>
              <a:t>In the right column:</a:t>
            </a:r>
          </a:p>
          <a:p>
            <a:pPr lvl="1"/>
            <a:r>
              <a:rPr lang="en-US" dirty="0" smtClean="0"/>
              <a:t>Write commentary that explains the connection between the evidence and the theme.</a:t>
            </a:r>
          </a:p>
          <a:p>
            <a:pPr lvl="1"/>
            <a:r>
              <a:rPr lang="en-US" dirty="0" smtClean="0"/>
              <a:t>USE SPECIFIC REFERENCES TO THE TEXT!</a:t>
            </a:r>
            <a:endParaRPr lang="en-US" dirty="0"/>
          </a:p>
        </p:txBody>
      </p:sp>
    </p:spTree>
    <p:extLst>
      <p:ext uri="{BB962C8B-B14F-4D97-AF65-F5344CB8AC3E}">
        <p14:creationId xmlns:p14="http://schemas.microsoft.com/office/powerpoint/2010/main" val="1720275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Autofit/>
          </a:bodyPr>
          <a:lstStyle/>
          <a:p>
            <a:r>
              <a:rPr lang="en-US" sz="2800" b="1" dirty="0" smtClean="0"/>
              <a:t>Thematic Analysis Journal – Example</a:t>
            </a:r>
            <a:r>
              <a:rPr lang="en-US" sz="2800" dirty="0" smtClean="0"/>
              <a:t/>
            </a:r>
            <a:br>
              <a:rPr lang="en-US" sz="2800" dirty="0" smtClean="0"/>
            </a:br>
            <a:r>
              <a:rPr lang="en-US" sz="2800" b="1" dirty="0" smtClean="0"/>
              <a:t>Thematic Idea: </a:t>
            </a:r>
            <a:r>
              <a:rPr lang="en-US" sz="2800" dirty="0" smtClean="0"/>
              <a:t>Heroism</a:t>
            </a:r>
            <a:br>
              <a:rPr lang="en-US" sz="2800" dirty="0" smtClean="0"/>
            </a:br>
            <a:r>
              <a:rPr lang="en-US" sz="2800" b="1" dirty="0" smtClean="0"/>
              <a:t>Thematic statement: </a:t>
            </a:r>
            <a:r>
              <a:rPr lang="en-US" sz="2800" dirty="0" smtClean="0"/>
              <a:t>Heroes persevere despite hardship and danger.</a:t>
            </a:r>
            <a:endParaRPr lang="en-US" sz="2800" dirty="0"/>
          </a:p>
        </p:txBody>
      </p:sp>
      <p:sp>
        <p:nvSpPr>
          <p:cNvPr id="3" name="Content Placeholder 2"/>
          <p:cNvSpPr>
            <a:spLocks noGrp="1"/>
          </p:cNvSpPr>
          <p:nvPr>
            <p:ph sz="quarter" idx="1"/>
          </p:nvPr>
        </p:nvSpPr>
        <p:spPr>
          <a:xfrm>
            <a:off x="457200" y="2362200"/>
            <a:ext cx="3657600" cy="4114800"/>
          </a:xfrm>
        </p:spPr>
        <p:txBody>
          <a:bodyPr>
            <a:normAutofit fontScale="70000" lnSpcReduction="20000"/>
          </a:bodyPr>
          <a:lstStyle/>
          <a:p>
            <a:r>
              <a:rPr lang="en-US" b="1" dirty="0" smtClean="0"/>
              <a:t>Quotation: </a:t>
            </a:r>
            <a:r>
              <a:rPr lang="en-US" dirty="0" smtClean="0"/>
              <a:t>“The traveler gathered his ragged cloak tighter, adjusted an old rusting sword that was slung across his back, and trudged steadily forward, away from the wilderness, to where other creatures lived.”</a:t>
            </a:r>
          </a:p>
          <a:p>
            <a:r>
              <a:rPr lang="en-US" b="1" dirty="0" smtClean="0"/>
              <a:t>Context: </a:t>
            </a:r>
            <a:r>
              <a:rPr lang="en-US" dirty="0" smtClean="0"/>
              <a:t>Martin makes his way across a desolate landscape on a quest to help the woodland creatures of </a:t>
            </a:r>
            <a:r>
              <a:rPr lang="en-US" dirty="0" err="1" smtClean="0"/>
              <a:t>Mossflower</a:t>
            </a:r>
            <a:r>
              <a:rPr lang="en-US" dirty="0" smtClean="0"/>
              <a:t>.</a:t>
            </a:r>
            <a:endParaRPr lang="en-US" dirty="0"/>
          </a:p>
        </p:txBody>
      </p:sp>
      <p:sp>
        <p:nvSpPr>
          <p:cNvPr id="4" name="Content Placeholder 3"/>
          <p:cNvSpPr>
            <a:spLocks noGrp="1"/>
          </p:cNvSpPr>
          <p:nvPr>
            <p:ph sz="quarter" idx="2"/>
          </p:nvPr>
        </p:nvSpPr>
        <p:spPr>
          <a:xfrm>
            <a:off x="4270248" y="2362200"/>
            <a:ext cx="3657600" cy="4267200"/>
          </a:xfrm>
        </p:spPr>
        <p:txBody>
          <a:bodyPr>
            <a:normAutofit fontScale="70000" lnSpcReduction="20000"/>
          </a:bodyPr>
          <a:lstStyle/>
          <a:p>
            <a:r>
              <a:rPr lang="en-US" b="1" dirty="0" smtClean="0"/>
              <a:t>Commentary:</a:t>
            </a:r>
            <a:r>
              <a:rPr lang="en-US" dirty="0" smtClean="0"/>
              <a:t> Martin’s cloak is “ragged,” his sword “rusting,” details that show that he and his weapons and garments have been through a lot together.  He is tired, as is evident from the author’s use of the verb “trudged” to describe his way of walking, but he is evidently resolute as well, since he does not stop but makes his way “steadily forward.”  Like a true hero who sacrifices himself for the good of others, Martin does not let his physical weariness, his poverty, or his raggedness stop him from pursuing his quest.</a:t>
            </a:r>
            <a:endParaRPr lang="en-US" dirty="0"/>
          </a:p>
        </p:txBody>
      </p:sp>
    </p:spTree>
    <p:extLst>
      <p:ext uri="{BB962C8B-B14F-4D97-AF65-F5344CB8AC3E}">
        <p14:creationId xmlns:p14="http://schemas.microsoft.com/office/powerpoint/2010/main" val="379852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Character Journal</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35890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Journal</a:t>
            </a:r>
            <a:endParaRPr lang="en-US" dirty="0"/>
          </a:p>
        </p:txBody>
      </p:sp>
      <p:sp>
        <p:nvSpPr>
          <p:cNvPr id="3" name="Content Placeholder 2"/>
          <p:cNvSpPr>
            <a:spLocks noGrp="1"/>
          </p:cNvSpPr>
          <p:nvPr>
            <p:ph sz="quarter" idx="2"/>
          </p:nvPr>
        </p:nvSpPr>
        <p:spPr/>
        <p:txBody>
          <a:bodyPr>
            <a:normAutofit fontScale="70000" lnSpcReduction="20000"/>
          </a:bodyPr>
          <a:lstStyle/>
          <a:p>
            <a:r>
              <a:rPr lang="en-US" dirty="0" smtClean="0"/>
              <a:t>Record evidence about the character (words, actions, reactions)</a:t>
            </a:r>
          </a:p>
          <a:p>
            <a:r>
              <a:rPr lang="en-US" dirty="0" smtClean="0"/>
              <a:t>Select evidence that directly describes a character, evidence that shows what he or she says or does, how he or she acts or reacts, and what other characters say about him or her.  Below the quotations from the text, note the context of the quote.</a:t>
            </a:r>
          </a:p>
          <a:p>
            <a:r>
              <a:rPr lang="en-US" dirty="0" smtClean="0"/>
              <a:t>Use quotation marks around quotes and note act, scene, and line numbers</a:t>
            </a:r>
          </a:p>
          <a:p>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Make an inference about the character based on the evidence and </a:t>
            </a:r>
            <a:r>
              <a:rPr lang="en-US" u="sng" dirty="0" smtClean="0"/>
              <a:t>underline</a:t>
            </a:r>
            <a:r>
              <a:rPr lang="en-US" dirty="0" smtClean="0"/>
              <a:t> it.  Tell what word or phrase describes the character, based upon the evidence you’ve collected</a:t>
            </a:r>
          </a:p>
          <a:p>
            <a:r>
              <a:rPr lang="en-US" dirty="0" smtClean="0"/>
              <a:t>Write commentary that explains how and/or why the evidence leads to or supports the inference</a:t>
            </a:r>
            <a:endParaRPr lang="en-US" dirty="0"/>
          </a:p>
        </p:txBody>
      </p:sp>
      <p:sp>
        <p:nvSpPr>
          <p:cNvPr id="4" name="Text Placeholder 3"/>
          <p:cNvSpPr>
            <a:spLocks noGrp="1"/>
          </p:cNvSpPr>
          <p:nvPr>
            <p:ph type="body" sz="quarter" idx="1"/>
          </p:nvPr>
        </p:nvSpPr>
        <p:spPr/>
        <p:txBody>
          <a:bodyPr/>
          <a:lstStyle/>
          <a:p>
            <a:r>
              <a:rPr lang="en-US" dirty="0" smtClean="0"/>
              <a:t>In the left column</a:t>
            </a:r>
            <a:endParaRPr lang="en-US" dirty="0"/>
          </a:p>
        </p:txBody>
      </p:sp>
      <p:sp>
        <p:nvSpPr>
          <p:cNvPr id="5" name="Text Placeholder 4"/>
          <p:cNvSpPr>
            <a:spLocks noGrp="1"/>
          </p:cNvSpPr>
          <p:nvPr>
            <p:ph type="body" sz="quarter" idx="3"/>
          </p:nvPr>
        </p:nvSpPr>
        <p:spPr/>
        <p:txBody>
          <a:bodyPr/>
          <a:lstStyle/>
          <a:p>
            <a:r>
              <a:rPr lang="en-US" dirty="0" smtClean="0"/>
              <a:t>In the right column</a:t>
            </a:r>
            <a:endParaRPr lang="en-US" dirty="0"/>
          </a:p>
        </p:txBody>
      </p:sp>
    </p:spTree>
    <p:extLst>
      <p:ext uri="{BB962C8B-B14F-4D97-AF65-F5344CB8AC3E}">
        <p14:creationId xmlns:p14="http://schemas.microsoft.com/office/powerpoint/2010/main" val="1333842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Example</a:t>
            </a:r>
            <a:r>
              <a:rPr lang="en-US" dirty="0" smtClean="0"/>
              <a:t/>
            </a:r>
            <a:br>
              <a:rPr lang="en-US" dirty="0" smtClean="0"/>
            </a:br>
            <a:r>
              <a:rPr lang="en-US" dirty="0" smtClean="0"/>
              <a:t>Character: </a:t>
            </a:r>
            <a:r>
              <a:rPr lang="en-US" u="sng" dirty="0" smtClean="0"/>
              <a:t>Martin the Warrior</a:t>
            </a:r>
            <a:endParaRPr lang="en-US" u="sng" dirty="0"/>
          </a:p>
        </p:txBody>
      </p:sp>
      <p:sp>
        <p:nvSpPr>
          <p:cNvPr id="4" name="Content Placeholder 3"/>
          <p:cNvSpPr>
            <a:spLocks noGrp="1"/>
          </p:cNvSpPr>
          <p:nvPr>
            <p:ph sz="quarter" idx="2"/>
          </p:nvPr>
        </p:nvSpPr>
        <p:spPr/>
        <p:txBody>
          <a:bodyPr>
            <a:normAutofit fontScale="92500" lnSpcReduction="10000"/>
          </a:bodyPr>
          <a:lstStyle/>
          <a:p>
            <a:pPr marL="0" indent="0">
              <a:buNone/>
            </a:pPr>
            <a:r>
              <a:rPr lang="en-US" b="1" dirty="0" smtClean="0"/>
              <a:t>Quotation</a:t>
            </a:r>
            <a:r>
              <a:rPr lang="en-US" dirty="0" smtClean="0"/>
              <a:t>: “A sturdily built young mouse with quick dark eyes was moving confidently across the snowbound country” (5).</a:t>
            </a:r>
          </a:p>
          <a:p>
            <a:pPr marL="0" indent="0">
              <a:buNone/>
            </a:pPr>
            <a:endParaRPr lang="en-US" dirty="0"/>
          </a:p>
          <a:p>
            <a:pPr marL="0" indent="0">
              <a:buNone/>
            </a:pPr>
            <a:r>
              <a:rPr lang="en-US" b="1" dirty="0" smtClean="0"/>
              <a:t>Context</a:t>
            </a:r>
            <a:r>
              <a:rPr lang="en-US" dirty="0" smtClean="0"/>
              <a:t>: Martin makes his way across a desolate landscape on a quest to help the woodland creatures of </a:t>
            </a:r>
            <a:r>
              <a:rPr lang="en-US" dirty="0" err="1" smtClean="0"/>
              <a:t>Mossflower</a:t>
            </a:r>
            <a:r>
              <a:rPr lang="en-US" dirty="0" smtClean="0"/>
              <a:t>.</a:t>
            </a:r>
            <a:endParaRPr lang="en-US" dirty="0"/>
          </a:p>
        </p:txBody>
      </p:sp>
      <p:sp>
        <p:nvSpPr>
          <p:cNvPr id="6" name="Content Placeholder 5"/>
          <p:cNvSpPr>
            <a:spLocks noGrp="1"/>
          </p:cNvSpPr>
          <p:nvPr>
            <p:ph sz="quarter" idx="4"/>
          </p:nvPr>
        </p:nvSpPr>
        <p:spPr>
          <a:xfrm>
            <a:off x="4371975" y="2362200"/>
            <a:ext cx="3657600" cy="4114800"/>
          </a:xfrm>
        </p:spPr>
        <p:txBody>
          <a:bodyPr>
            <a:normAutofit fontScale="70000" lnSpcReduction="20000"/>
          </a:bodyPr>
          <a:lstStyle/>
          <a:p>
            <a:pPr marL="0" indent="0">
              <a:buNone/>
            </a:pPr>
            <a:r>
              <a:rPr lang="en-US" b="1" u="sng" dirty="0" smtClean="0"/>
              <a:t>Small, but strong, observant, and bold</a:t>
            </a:r>
          </a:p>
          <a:p>
            <a:pPr marL="0" indent="0">
              <a:buNone/>
            </a:pPr>
            <a:endParaRPr lang="en-US" dirty="0"/>
          </a:p>
          <a:p>
            <a:pPr marL="0" indent="0">
              <a:buNone/>
            </a:pPr>
            <a:r>
              <a:rPr lang="en-US" dirty="0" smtClean="0"/>
              <a:t>The reader is surprised to see that the hero of the story is  a mouse, a small, seemingly helpless woodland creature.  But this young mouse is “sturdily built” and has “quick dark eyes,” images that affirm his strength and alertness.  In addition, the fact that the author shows him moving “confidently” across the “snowbound” country establishes him as a traveler who is experienced, at home in the wilderness, self-sufficient and bold.</a:t>
            </a:r>
            <a:endParaRPr lang="en-US" dirty="0"/>
          </a:p>
        </p:txBody>
      </p:sp>
      <p:sp>
        <p:nvSpPr>
          <p:cNvPr id="3" name="Text Placeholder 2"/>
          <p:cNvSpPr>
            <a:spLocks noGrp="1"/>
          </p:cNvSpPr>
          <p:nvPr>
            <p:ph type="body" sz="quarter" idx="1"/>
          </p:nvPr>
        </p:nvSpPr>
        <p:spPr/>
        <p:txBody>
          <a:bodyPr>
            <a:normAutofit fontScale="92500" lnSpcReduction="20000"/>
          </a:bodyPr>
          <a:lstStyle/>
          <a:p>
            <a:r>
              <a:rPr lang="en-US" dirty="0" smtClean="0"/>
              <a:t>Evidence (quotation or detail and context)	</a:t>
            </a:r>
            <a:endParaRPr lang="en-US" dirty="0"/>
          </a:p>
        </p:txBody>
      </p:sp>
      <p:sp>
        <p:nvSpPr>
          <p:cNvPr id="5" name="Text Placeholder 4"/>
          <p:cNvSpPr>
            <a:spLocks noGrp="1"/>
          </p:cNvSpPr>
          <p:nvPr>
            <p:ph type="body" sz="quarter" idx="3"/>
          </p:nvPr>
        </p:nvSpPr>
        <p:spPr/>
        <p:txBody>
          <a:bodyPr>
            <a:normAutofit/>
          </a:bodyPr>
          <a:lstStyle/>
          <a:p>
            <a:r>
              <a:rPr lang="en-US" u="sng" dirty="0" smtClean="0"/>
              <a:t>Inference</a:t>
            </a:r>
            <a:r>
              <a:rPr lang="en-US" dirty="0" smtClean="0"/>
              <a:t> – Commentary </a:t>
            </a:r>
            <a:endParaRPr lang="en-US" dirty="0"/>
          </a:p>
        </p:txBody>
      </p:sp>
    </p:spTree>
    <p:extLst>
      <p:ext uri="{BB962C8B-B14F-4D97-AF65-F5344CB8AC3E}">
        <p14:creationId xmlns:p14="http://schemas.microsoft.com/office/powerpoint/2010/main" val="747793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Analysis of Mood or Tone Journal</a:t>
            </a:r>
            <a:endParaRPr lang="en-US" dirty="0"/>
          </a:p>
        </p:txBody>
      </p:sp>
      <p:sp>
        <p:nvSpPr>
          <p:cNvPr id="8" name="Text Placeholder 7"/>
          <p:cNvSpPr>
            <a:spLocks noGrp="1"/>
          </p:cNvSpPr>
          <p:nvPr>
            <p:ph type="body" idx="1"/>
          </p:nvPr>
        </p:nvSpPr>
        <p:spPr/>
        <p:txBody>
          <a:bodyPr/>
          <a:lstStyle/>
          <a:p>
            <a:r>
              <a:rPr lang="en-US" dirty="0" smtClean="0"/>
              <a:t>Help readers explore the writer’s attitude toward his/her topic or the feelings the reader experiences while studying the text.</a:t>
            </a:r>
            <a:endParaRPr lang="en-US" dirty="0"/>
          </a:p>
        </p:txBody>
      </p:sp>
    </p:spTree>
    <p:extLst>
      <p:ext uri="{BB962C8B-B14F-4D97-AF65-F5344CB8AC3E}">
        <p14:creationId xmlns:p14="http://schemas.microsoft.com/office/powerpoint/2010/main" val="113506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Definitions</a:t>
            </a:r>
            <a:endParaRPr lang="en-US" dirty="0"/>
          </a:p>
        </p:txBody>
      </p:sp>
      <p:sp>
        <p:nvSpPr>
          <p:cNvPr id="12" name="Content Placeholder 11"/>
          <p:cNvSpPr>
            <a:spLocks noGrp="1"/>
          </p:cNvSpPr>
          <p:nvPr>
            <p:ph sz="quarter" idx="1"/>
          </p:nvPr>
        </p:nvSpPr>
        <p:spPr/>
        <p:txBody>
          <a:bodyPr/>
          <a:lstStyle/>
          <a:p>
            <a:r>
              <a:rPr lang="en-US" dirty="0" smtClean="0"/>
              <a:t>TONE</a:t>
            </a:r>
          </a:p>
          <a:p>
            <a:pPr lvl="1"/>
            <a:r>
              <a:rPr lang="en-US" dirty="0" smtClean="0"/>
              <a:t>The writer’s, speaker’s, or narrator’s attitude toward the subject, the audience, or a character.</a:t>
            </a:r>
          </a:p>
          <a:p>
            <a:r>
              <a:rPr lang="en-US" dirty="0" smtClean="0"/>
              <a:t>MOOD</a:t>
            </a:r>
          </a:p>
          <a:p>
            <a:pPr lvl="1"/>
            <a:r>
              <a:rPr lang="en-US" dirty="0" smtClean="0"/>
              <a:t>The feeling created in the reader; the atmosphere of the piece.</a:t>
            </a:r>
          </a:p>
        </p:txBody>
      </p:sp>
    </p:spTree>
    <p:extLst>
      <p:ext uri="{BB962C8B-B14F-4D97-AF65-F5344CB8AC3E}">
        <p14:creationId xmlns:p14="http://schemas.microsoft.com/office/powerpoint/2010/main" val="4802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Procedure:</a:t>
            </a:r>
            <a:endParaRPr lang="en-US" dirty="0"/>
          </a:p>
        </p:txBody>
      </p:sp>
      <p:sp>
        <p:nvSpPr>
          <p:cNvPr id="6" name="Content Placeholder 5"/>
          <p:cNvSpPr>
            <a:spLocks noGrp="1"/>
          </p:cNvSpPr>
          <p:nvPr>
            <p:ph sz="quarter" idx="2"/>
          </p:nvPr>
        </p:nvSpPr>
        <p:spPr/>
        <p:txBody>
          <a:bodyPr>
            <a:normAutofit fontScale="92500" lnSpcReduction="10000"/>
          </a:bodyPr>
          <a:lstStyle/>
          <a:p>
            <a:r>
              <a:rPr lang="en-US" dirty="0" smtClean="0"/>
              <a:t>Record examples of elements such as diction or imagery that contribute to mood or tone.</a:t>
            </a:r>
          </a:p>
          <a:p>
            <a:r>
              <a:rPr lang="en-US" dirty="0" smtClean="0"/>
              <a:t>Note the context of the quotation or detail from the text.</a:t>
            </a:r>
          </a:p>
          <a:p>
            <a:r>
              <a:rPr lang="en-US" dirty="0" smtClean="0"/>
              <a:t>Use quotation marks around quotes, and note the page numbers on which they appear.</a:t>
            </a:r>
            <a:endParaRPr lang="en-US" dirty="0"/>
          </a:p>
        </p:txBody>
      </p:sp>
      <p:sp>
        <p:nvSpPr>
          <p:cNvPr id="8" name="Content Placeholder 7"/>
          <p:cNvSpPr>
            <a:spLocks noGrp="1"/>
          </p:cNvSpPr>
          <p:nvPr>
            <p:ph sz="quarter" idx="4"/>
          </p:nvPr>
        </p:nvSpPr>
        <p:spPr/>
        <p:txBody>
          <a:bodyPr>
            <a:normAutofit/>
          </a:bodyPr>
          <a:lstStyle/>
          <a:p>
            <a:r>
              <a:rPr lang="en-US" dirty="0"/>
              <a:t>USE </a:t>
            </a:r>
            <a:r>
              <a:rPr lang="en-US" dirty="0" smtClean="0"/>
              <a:t>QUOTES to explain how the text reveals the mood of the passage or the tone of the speaker.</a:t>
            </a:r>
          </a:p>
          <a:p>
            <a:r>
              <a:rPr lang="en-US" dirty="0" smtClean="0"/>
              <a:t>Interpret words and images that have emotional impact and connotative associations.</a:t>
            </a:r>
          </a:p>
        </p:txBody>
      </p:sp>
      <p:sp>
        <p:nvSpPr>
          <p:cNvPr id="5" name="Text Placeholder 4"/>
          <p:cNvSpPr>
            <a:spLocks noGrp="1"/>
          </p:cNvSpPr>
          <p:nvPr>
            <p:ph type="body" sz="quarter" idx="1"/>
          </p:nvPr>
        </p:nvSpPr>
        <p:spPr/>
        <p:txBody>
          <a:bodyPr/>
          <a:lstStyle/>
          <a:p>
            <a:r>
              <a:rPr lang="en-US" dirty="0" smtClean="0"/>
              <a:t>In the left column:</a:t>
            </a:r>
            <a:endParaRPr lang="en-US" dirty="0"/>
          </a:p>
        </p:txBody>
      </p:sp>
      <p:sp>
        <p:nvSpPr>
          <p:cNvPr id="7" name="Text Placeholder 6"/>
          <p:cNvSpPr>
            <a:spLocks noGrp="1"/>
          </p:cNvSpPr>
          <p:nvPr>
            <p:ph type="body" sz="quarter" idx="3"/>
          </p:nvPr>
        </p:nvSpPr>
        <p:spPr/>
        <p:txBody>
          <a:bodyPr/>
          <a:lstStyle/>
          <a:p>
            <a:r>
              <a:rPr lang="en-US" dirty="0" smtClean="0"/>
              <a:t>In the right column:</a:t>
            </a:r>
            <a:endParaRPr lang="en-US" dirty="0"/>
          </a:p>
        </p:txBody>
      </p:sp>
    </p:spTree>
    <p:extLst>
      <p:ext uri="{BB962C8B-B14F-4D97-AF65-F5344CB8AC3E}">
        <p14:creationId xmlns:p14="http://schemas.microsoft.com/office/powerpoint/2010/main" val="238229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br>
              <a:rPr lang="en-US" dirty="0" smtClean="0"/>
            </a:br>
            <a:r>
              <a:rPr lang="en-US" dirty="0" smtClean="0"/>
              <a:t>from a passage from </a:t>
            </a:r>
            <a:r>
              <a:rPr lang="en-US" i="1" dirty="0" err="1" smtClean="0"/>
              <a:t>Mossflower</a:t>
            </a:r>
            <a:endParaRPr lang="en-US" i="1" dirty="0"/>
          </a:p>
        </p:txBody>
      </p:sp>
      <p:sp>
        <p:nvSpPr>
          <p:cNvPr id="3" name="Content Placeholder 2"/>
          <p:cNvSpPr>
            <a:spLocks noGrp="1"/>
          </p:cNvSpPr>
          <p:nvPr>
            <p:ph sz="quarter" idx="2"/>
          </p:nvPr>
        </p:nvSpPr>
        <p:spPr/>
        <p:txBody>
          <a:bodyPr>
            <a:normAutofit lnSpcReduction="10000"/>
          </a:bodyPr>
          <a:lstStyle/>
          <a:p>
            <a:pPr marL="0" indent="0">
              <a:buNone/>
            </a:pPr>
            <a:r>
              <a:rPr lang="en-US" dirty="0" smtClean="0"/>
              <a:t>Quotation: “</a:t>
            </a:r>
            <a:r>
              <a:rPr lang="en-US" dirty="0" err="1" smtClean="0"/>
              <a:t>Mossflower</a:t>
            </a:r>
            <a:r>
              <a:rPr lang="en-US" dirty="0" smtClean="0"/>
              <a:t> lay deep in the grip of midwinter beneath a sky of leaden gray” (5)</a:t>
            </a:r>
          </a:p>
          <a:p>
            <a:pPr marL="0" indent="0">
              <a:buNone/>
            </a:pPr>
            <a:endParaRPr lang="en-US" dirty="0"/>
          </a:p>
          <a:p>
            <a:pPr marL="0" indent="0">
              <a:buNone/>
            </a:pPr>
            <a:r>
              <a:rPr lang="en-US" dirty="0" smtClean="0"/>
              <a:t>Context: The author describes the setting of Martin’s journey, which takes place in a snowstorm.</a:t>
            </a:r>
            <a:endParaRPr lang="en-US" dirty="0"/>
          </a:p>
        </p:txBody>
      </p:sp>
      <p:sp>
        <p:nvSpPr>
          <p:cNvPr id="4" name="Content Placeholder 3"/>
          <p:cNvSpPr>
            <a:spLocks noGrp="1"/>
          </p:cNvSpPr>
          <p:nvPr>
            <p:ph sz="quarter" idx="4"/>
          </p:nvPr>
        </p:nvSpPr>
        <p:spPr/>
        <p:txBody>
          <a:bodyPr>
            <a:normAutofit fontScale="85000" lnSpcReduction="10000"/>
          </a:bodyPr>
          <a:lstStyle/>
          <a:p>
            <a:pPr marL="0" indent="0">
              <a:buNone/>
            </a:pPr>
            <a:r>
              <a:rPr lang="en-US" dirty="0" smtClean="0"/>
              <a:t>The author personifies the season, midwinter by using the word “grip” to describe the strong influence of winter on </a:t>
            </a:r>
            <a:r>
              <a:rPr lang="en-US" dirty="0" err="1" smtClean="0"/>
              <a:t>Mossflower</a:t>
            </a:r>
            <a:r>
              <a:rPr lang="en-US" dirty="0" smtClean="0"/>
              <a:t> Wood.  When a person “grips” something, it is a violent, often hostile act usually meant to immobilize the other person.  Midwinter has immobilized </a:t>
            </a:r>
            <a:r>
              <a:rPr lang="en-US" dirty="0" err="1" smtClean="0"/>
              <a:t>Mossflower</a:t>
            </a:r>
            <a:r>
              <a:rPr lang="en-US" dirty="0" smtClean="0"/>
              <a:t> and its inhabitants, and they seem to be in some kind of danger.</a:t>
            </a:r>
            <a:endParaRPr lang="en-US" dirty="0"/>
          </a:p>
        </p:txBody>
      </p:sp>
      <p:sp>
        <p:nvSpPr>
          <p:cNvPr id="5" name="Text Placeholder 4"/>
          <p:cNvSpPr>
            <a:spLocks noGrp="1"/>
          </p:cNvSpPr>
          <p:nvPr>
            <p:ph type="body" sz="quarter" idx="1"/>
          </p:nvPr>
        </p:nvSpPr>
        <p:spPr/>
        <p:txBody>
          <a:bodyPr/>
          <a:lstStyle/>
          <a:p>
            <a:r>
              <a:rPr lang="en-US" dirty="0" smtClean="0"/>
              <a:t>Evidence (quotation or detail and context)</a:t>
            </a:r>
            <a:endParaRPr lang="en-US" dirty="0"/>
          </a:p>
        </p:txBody>
      </p:sp>
      <p:sp>
        <p:nvSpPr>
          <p:cNvPr id="6" name="Text Placeholder 5"/>
          <p:cNvSpPr>
            <a:spLocks noGrp="1"/>
          </p:cNvSpPr>
          <p:nvPr>
            <p:ph type="body" sz="quarter" idx="3"/>
          </p:nvPr>
        </p:nvSpPr>
        <p:spPr/>
        <p:txBody>
          <a:bodyPr/>
          <a:lstStyle/>
          <a:p>
            <a:r>
              <a:rPr lang="en-US" u="sng" dirty="0" smtClean="0"/>
              <a:t>Inference</a:t>
            </a:r>
            <a:r>
              <a:rPr lang="en-US" dirty="0" smtClean="0"/>
              <a:t> – Commentary </a:t>
            </a:r>
            <a:endParaRPr lang="en-US" dirty="0"/>
          </a:p>
        </p:txBody>
      </p:sp>
    </p:spTree>
    <p:extLst>
      <p:ext uri="{BB962C8B-B14F-4D97-AF65-F5344CB8AC3E}">
        <p14:creationId xmlns:p14="http://schemas.microsoft.com/office/powerpoint/2010/main" val="179690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Thematic Analysis Journal</a:t>
            </a:r>
            <a:endParaRPr lang="en-US" dirty="0"/>
          </a:p>
        </p:txBody>
      </p:sp>
      <p:sp>
        <p:nvSpPr>
          <p:cNvPr id="8" name="Text Placeholder 7"/>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09813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259</TotalTime>
  <Words>906</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Dialectical Journals</vt:lpstr>
      <vt:lpstr>Character Journal</vt:lpstr>
      <vt:lpstr>Character Journal</vt:lpstr>
      <vt:lpstr>Example Character: Martin the Warrior</vt:lpstr>
      <vt:lpstr>Analysis of Mood or Tone Journal</vt:lpstr>
      <vt:lpstr>Definitions</vt:lpstr>
      <vt:lpstr>Procedure:</vt:lpstr>
      <vt:lpstr>EXAMPLE from a passage from Mossflower</vt:lpstr>
      <vt:lpstr>Thematic Analysis Journal</vt:lpstr>
      <vt:lpstr>Thematic Analysis Journal</vt:lpstr>
      <vt:lpstr>Thematic Analysis Journal</vt:lpstr>
      <vt:lpstr>Thematic Analysis Journal</vt:lpstr>
      <vt:lpstr>Thematic Analysis Journal – Example Thematic Idea: Heroism Thematic statement: Heroes persevere despite hardship and danger.</vt:lpstr>
    </vt:vector>
  </TitlesOfParts>
  <Company>Madison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Dialectical Journals</dc:title>
  <dc:creator>Hendrix, Kate</dc:creator>
  <cp:lastModifiedBy>Hendrix, Kate</cp:lastModifiedBy>
  <cp:revision>12</cp:revision>
  <dcterms:created xsi:type="dcterms:W3CDTF">2012-09-06T17:27:33Z</dcterms:created>
  <dcterms:modified xsi:type="dcterms:W3CDTF">2012-10-01T13:02:29Z</dcterms:modified>
</cp:coreProperties>
</file>