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0F20D7-45D3-42BB-875B-1C65DD99AD0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E5F5D6-9903-478F-8EAD-CAB5AE2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Expectations, Tips, and Tricks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Research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MLA: Sample Works-Cited Page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title "Works Cited" indicates that the list you provide contains </a:t>
            </a:r>
            <a:r>
              <a:rPr lang="en-US" sz="2800" b="1" dirty="0"/>
              <a:t>only the works you actually cite in your </a:t>
            </a:r>
            <a:r>
              <a:rPr lang="en-US" sz="2800" b="1" dirty="0" smtClean="0"/>
              <a:t>presentation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/>
              <a:t>Citations beginning with names and those beginning with titles are to be alphabetized together. </a:t>
            </a:r>
            <a:endParaRPr lang="en-US" sz="2800" dirty="0" smtClean="0"/>
          </a:p>
          <a:p>
            <a:r>
              <a:rPr lang="en-US" sz="2800" dirty="0" smtClean="0"/>
              <a:t>For names, alphabetize based on the letters that come before the comma separating the last name from the first, and disregard any spaces or other punctuation in the last name. </a:t>
            </a:r>
          </a:p>
          <a:p>
            <a:r>
              <a:rPr lang="en-US" sz="2800" dirty="0" smtClean="0"/>
              <a:t>Numbers </a:t>
            </a:r>
            <a:r>
              <a:rPr lang="en-US" sz="2800" dirty="0"/>
              <a:t>in titles are treated as though they have been spelled out</a:t>
            </a:r>
            <a:r>
              <a:rPr lang="en-US" sz="2800" dirty="0" smtClean="0"/>
              <a:t>.  (The number 1 would be treated as if it begins with “O,” for example.) 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titles, ignore articles such as "a" and "the" (and equivalents in other languages) for alphabetization purposes. </a:t>
            </a:r>
            <a:endParaRPr lang="en-US" sz="2800" dirty="0" smtClean="0"/>
          </a:p>
          <a:p>
            <a:r>
              <a:rPr lang="en-US" sz="2800" dirty="0" smtClean="0"/>
              <a:t>The citation examples provided are listed here as they would be on a works-cited page in a paper using MLA style. In MLA style, the works-cited page is double spaced, with the same spacing within and between citations. </a:t>
            </a:r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MLA: Sample Works-Cited Page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/>
              <a:t>Alvarez, Gloria. "Teacher Recalls Land of Rising Sun; Audience Hears Tales of Japan." </a:t>
            </a:r>
            <a:r>
              <a:rPr lang="en-US" sz="1400" i="1" dirty="0"/>
              <a:t>East New Orleans Picayune</a:t>
            </a:r>
            <a:r>
              <a:rPr lang="en-US" sz="1400" dirty="0"/>
              <a:t> 14 Oct. 2001: 4. Print. </a:t>
            </a:r>
          </a:p>
          <a:p>
            <a:pPr>
              <a:buNone/>
            </a:pPr>
            <a:r>
              <a:rPr lang="en-US" sz="1400" dirty="0" smtClean="0"/>
              <a:t>Camus</a:t>
            </a:r>
            <a:r>
              <a:rPr lang="en-US" sz="1400" dirty="0"/>
              <a:t>, Albert. </a:t>
            </a:r>
            <a:r>
              <a:rPr lang="en-US" sz="1400" i="1" dirty="0"/>
              <a:t>The Stranger</a:t>
            </a:r>
            <a:r>
              <a:rPr lang="en-US" sz="1400" dirty="0"/>
              <a:t>. Trans. Stuart Gilbert. New York: A. A. Knopf, 1946. Print. </a:t>
            </a:r>
          </a:p>
          <a:p>
            <a:pPr>
              <a:buNone/>
            </a:pPr>
            <a:r>
              <a:rPr lang="en-US" sz="1400" dirty="0" smtClean="0"/>
              <a:t>Day</a:t>
            </a:r>
            <a:r>
              <a:rPr lang="en-US" sz="1400" dirty="0"/>
              <a:t>, Nancy, and Alec </a:t>
            </a:r>
            <a:r>
              <a:rPr lang="en-US" sz="1400" dirty="0" err="1"/>
              <a:t>Foege</a:t>
            </a:r>
            <a:r>
              <a:rPr lang="en-US" sz="1400" dirty="0"/>
              <a:t>. "Geisha Guy: Arthur Golden Isn't Japanese, and He Isn't a Woman. But He Does a Brilliant Impersonation in His Smash First Novel." </a:t>
            </a:r>
            <a:r>
              <a:rPr lang="en-US" sz="1400" i="1" dirty="0"/>
              <a:t>People Weekly</a:t>
            </a:r>
            <a:r>
              <a:rPr lang="en-US" sz="1400" dirty="0"/>
              <a:t> 23 Nov. 1998: 89. Print. </a:t>
            </a:r>
          </a:p>
          <a:p>
            <a:pPr>
              <a:buNone/>
            </a:pPr>
            <a:r>
              <a:rPr lang="en-US" sz="1400" dirty="0" smtClean="0"/>
              <a:t>Falk</a:t>
            </a:r>
            <a:r>
              <a:rPr lang="en-US" sz="1400" dirty="0"/>
              <a:t>, Thomas H. "</a:t>
            </a:r>
            <a:r>
              <a:rPr lang="en-US" sz="1400" dirty="0" err="1"/>
              <a:t>Herland</a:t>
            </a:r>
            <a:r>
              <a:rPr lang="en-US" sz="1400" dirty="0"/>
              <a:t>." </a:t>
            </a:r>
            <a:r>
              <a:rPr lang="en-US" sz="1400" i="1" dirty="0" err="1"/>
              <a:t>Masterplots</a:t>
            </a:r>
            <a:r>
              <a:rPr lang="en-US" sz="1400" i="1" dirty="0"/>
              <a:t> II. Women's Literature Series</a:t>
            </a:r>
            <a:r>
              <a:rPr lang="en-US" sz="1400" dirty="0"/>
              <a:t>. Ed. Frank N. Magill. Vol. 3. Pasadena: Salem, 1995. 1022-1030. Print. </a:t>
            </a:r>
          </a:p>
          <a:p>
            <a:pPr>
              <a:buNone/>
            </a:pPr>
            <a:r>
              <a:rPr lang="en-US" sz="1400" dirty="0"/>
              <a:t>"Gardening Experts Give Insights on Plants that Grow Well </a:t>
            </a:r>
            <a:r>
              <a:rPr lang="en-US" sz="1400" dirty="0" err="1"/>
              <a:t>Here.</a:t>
            </a:r>
            <a:r>
              <a:rPr lang="en-US" sz="1400" dirty="0"/>
              <a:t>" </a:t>
            </a:r>
            <a:r>
              <a:rPr lang="en-US" sz="1400" i="1" dirty="0"/>
              <a:t>Pittsburgh Post-Gazette</a:t>
            </a:r>
            <a:r>
              <a:rPr lang="en-US" sz="1400" dirty="0"/>
              <a:t> 28 Apr. 2002. </a:t>
            </a:r>
            <a:r>
              <a:rPr lang="en-US" sz="1400" i="1" dirty="0"/>
              <a:t>LexisNexis Academic</a:t>
            </a:r>
            <a:r>
              <a:rPr lang="en-US" sz="1400" dirty="0"/>
              <a:t>. Web. 15 Oct. 2002. &lt;http://eresources.lib.unc.edu/eid/description.php?EIDID=12&gt;. </a:t>
            </a:r>
          </a:p>
          <a:p>
            <a:pPr>
              <a:buNone/>
            </a:pPr>
            <a:r>
              <a:rPr lang="en-US" sz="1400" i="1" dirty="0" err="1"/>
              <a:t>Gigli</a:t>
            </a:r>
            <a:r>
              <a:rPr lang="en-US" sz="1400" dirty="0"/>
              <a:t>. Screenplay by Martin Brest. Dir. Martin Brest. </a:t>
            </a:r>
            <a:r>
              <a:rPr lang="en-US" sz="1400" dirty="0" err="1"/>
              <a:t>Perf</a:t>
            </a:r>
            <a:r>
              <a:rPr lang="en-US" sz="1400" dirty="0"/>
              <a:t>. Ben Affleck, Jennifer Lopez, and Christopher </a:t>
            </a:r>
            <a:r>
              <a:rPr lang="en-US" sz="1400" dirty="0" err="1"/>
              <a:t>Walken</a:t>
            </a:r>
            <a:r>
              <a:rPr lang="en-US" sz="1400" dirty="0"/>
              <a:t>. Columbia, 2003. Film. </a:t>
            </a:r>
          </a:p>
          <a:p>
            <a:pPr>
              <a:buNone/>
            </a:pPr>
            <a:r>
              <a:rPr lang="en-US" sz="1400" dirty="0" smtClean="0"/>
              <a:t>Haas</a:t>
            </a:r>
            <a:r>
              <a:rPr lang="en-US" sz="1400" dirty="0"/>
              <a:t>, Stephanie. "Introduction to Database Concepts and Applications." </a:t>
            </a:r>
            <a:r>
              <a:rPr lang="en-US" sz="1400" i="1" dirty="0"/>
              <a:t>School of Information and Library Science</a:t>
            </a:r>
            <a:r>
              <a:rPr lang="en-US" sz="1400" dirty="0"/>
              <a:t>. U. of NC at Chapel Hill, Jan.-May 2007. Web. 16 Apr. 2009. &lt;http://www.ils.unc.edu/~stephani/dbsp07/home.html&gt;. </a:t>
            </a:r>
          </a:p>
          <a:p>
            <a:pPr>
              <a:buNone/>
            </a:pPr>
            <a:r>
              <a:rPr lang="en-US" sz="1400" dirty="0" err="1"/>
              <a:t>Hirota</a:t>
            </a:r>
            <a:r>
              <a:rPr lang="en-US" sz="1400" dirty="0"/>
              <a:t>, Akiko. "The Tale of </a:t>
            </a:r>
            <a:r>
              <a:rPr lang="en-US" sz="1400" dirty="0" err="1"/>
              <a:t>Gengi</a:t>
            </a:r>
            <a:r>
              <a:rPr lang="en-US" sz="1400" dirty="0"/>
              <a:t>: From </a:t>
            </a:r>
            <a:r>
              <a:rPr lang="en-US" sz="1400" dirty="0" err="1"/>
              <a:t>Heian</a:t>
            </a:r>
            <a:r>
              <a:rPr lang="en-US" sz="1400" dirty="0"/>
              <a:t> Classic to Heisei Comic." </a:t>
            </a:r>
            <a:r>
              <a:rPr lang="en-US" sz="1400" i="1" dirty="0"/>
              <a:t>Journal of Popular Culture</a:t>
            </a:r>
            <a:r>
              <a:rPr lang="en-US" sz="1400" dirty="0"/>
              <a:t> 31.2 (Fall 1997): 29-68. Print. </a:t>
            </a:r>
          </a:p>
          <a:p>
            <a:pPr>
              <a:buNone/>
            </a:pPr>
            <a:r>
              <a:rPr lang="en-US" sz="1400" dirty="0" err="1"/>
              <a:t>Iko</a:t>
            </a:r>
            <a:r>
              <a:rPr lang="en-US" sz="1400" dirty="0"/>
              <a:t>, </a:t>
            </a:r>
            <a:r>
              <a:rPr lang="en-US" sz="1400" dirty="0" err="1"/>
              <a:t>Momoko</a:t>
            </a:r>
            <a:r>
              <a:rPr lang="en-US" sz="1400" dirty="0"/>
              <a:t>. "Gold Watch." </a:t>
            </a:r>
            <a:r>
              <a:rPr lang="en-US" sz="1400" i="1" dirty="0"/>
              <a:t>Unbroken Thread: An Anthology of Plays by Asian American Women</a:t>
            </a:r>
            <a:r>
              <a:rPr lang="en-US" sz="1400" dirty="0"/>
              <a:t>. Ed. Roberta Uno. Amherst: University of Massachusetts Press, 1993. 105-154. Print. </a:t>
            </a:r>
          </a:p>
          <a:p>
            <a:pPr>
              <a:buNone/>
            </a:pPr>
            <a:r>
              <a:rPr lang="en-US" sz="1400" dirty="0" smtClean="0"/>
              <a:t>Kincaid</a:t>
            </a:r>
            <a:r>
              <a:rPr lang="en-US" sz="1400" dirty="0"/>
              <a:t>, Jason. "The Sorry State of Online Privacy." </a:t>
            </a:r>
            <a:r>
              <a:rPr lang="en-US" sz="1400" i="1" dirty="0" err="1"/>
              <a:t>TechCrunch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26 Apr. 2009. Web. 28 Apr. 2009. &lt;http://www.techcrunch.com/2009/04/26/the-sorry-state-of-online-privacy/&gt;. </a:t>
            </a:r>
          </a:p>
          <a:p>
            <a:pPr>
              <a:buNone/>
            </a:pPr>
            <a:r>
              <a:rPr lang="en-US" sz="1400" dirty="0" smtClean="0"/>
              <a:t>"</a:t>
            </a:r>
            <a:r>
              <a:rPr lang="en-US" sz="1400" dirty="0"/>
              <a:t>Once a Jerk, Always a Jerk - and the Whole Town Loves Him." </a:t>
            </a:r>
            <a:r>
              <a:rPr lang="en-US" sz="1400" i="1" dirty="0"/>
              <a:t>The Charlotte Observer</a:t>
            </a:r>
            <a:r>
              <a:rPr lang="en-US" sz="1400" dirty="0"/>
              <a:t> 8 Oct. 2002: 10A. Print. </a:t>
            </a:r>
          </a:p>
          <a:p>
            <a:pPr>
              <a:buNone/>
            </a:pPr>
            <a:r>
              <a:rPr lang="en-US" sz="1400" dirty="0" err="1"/>
              <a:t>Reider</a:t>
            </a:r>
            <a:r>
              <a:rPr lang="en-US" sz="1400" dirty="0"/>
              <a:t>, Noriko T. "The Appeal of </a:t>
            </a:r>
            <a:r>
              <a:rPr lang="en-US" sz="1400" dirty="0" err="1"/>
              <a:t>Kaidan</a:t>
            </a:r>
            <a:r>
              <a:rPr lang="en-US" sz="1400" dirty="0"/>
              <a:t> Tales of the Strange." </a:t>
            </a:r>
            <a:r>
              <a:rPr lang="en-US" sz="1400" i="1" dirty="0"/>
              <a:t>Asian Folklore Studies</a:t>
            </a:r>
            <a:r>
              <a:rPr lang="en-US" sz="1400" dirty="0"/>
              <a:t> 59.2 (2000): 265-284. </a:t>
            </a:r>
            <a:r>
              <a:rPr lang="en-US" sz="1400" i="1" dirty="0"/>
              <a:t>Academic Search Premier</a:t>
            </a:r>
            <a:r>
              <a:rPr lang="en-US" sz="1400" dirty="0"/>
              <a:t>. Web. 6 Feb. 2002. &lt;http://eresources.lib.unc.edu/eid/description.php?resourceID=1265&gt;. </a:t>
            </a:r>
          </a:p>
          <a:p>
            <a:pPr>
              <a:buNone/>
            </a:pPr>
            <a:r>
              <a:rPr lang="en-US" sz="1400" dirty="0"/>
              <a:t>Willett, Perry, ed. </a:t>
            </a:r>
            <a:r>
              <a:rPr lang="en-US" sz="1400" i="1" dirty="0"/>
              <a:t>Victorian Women Writers Project</a:t>
            </a:r>
            <a:r>
              <a:rPr lang="en-US" sz="1400" dirty="0"/>
              <a:t>. Indiana U., Apr. 1997. Web. 16 Apr. 2009. &lt;http://www.indiana.edu/~letrs/vwwp/&gt;.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Parenthetical Citation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The Works Cited page is NOT ENOUGH!  You also need to cite sources within your work…these are called “parenthetical citations.”    </a:t>
            </a:r>
          </a:p>
          <a:p>
            <a:r>
              <a:rPr lang="en-US" sz="3000" dirty="0"/>
              <a:t>This in-text referencing system directs readers to </a:t>
            </a:r>
            <a:r>
              <a:rPr lang="en-US" sz="3000" dirty="0" smtClean="0"/>
              <a:t>your </a:t>
            </a:r>
            <a:r>
              <a:rPr lang="en-US" sz="3000" dirty="0"/>
              <a:t>"Works Cited" </a:t>
            </a:r>
            <a:r>
              <a:rPr lang="en-US" sz="3000" dirty="0" smtClean="0"/>
              <a:t>that accompanies your research </a:t>
            </a:r>
            <a:r>
              <a:rPr lang="en-US" sz="3000" dirty="0"/>
              <a:t>project. The text reference usually includes an </a:t>
            </a:r>
            <a:r>
              <a:rPr lang="en-US" sz="3000" b="1" dirty="0"/>
              <a:t>author name </a:t>
            </a:r>
            <a:r>
              <a:rPr lang="en-US" sz="3000" dirty="0"/>
              <a:t>and </a:t>
            </a:r>
            <a:r>
              <a:rPr lang="en-US" sz="3000" b="1" dirty="0"/>
              <a:t>location</a:t>
            </a:r>
            <a:r>
              <a:rPr lang="en-US" sz="3000" dirty="0"/>
              <a:t> in the text being cited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The purpose of parenthetical references is to give credit to sources that you use. </a:t>
            </a:r>
          </a:p>
          <a:p>
            <a:pPr lvl="0"/>
            <a:r>
              <a:rPr lang="en-US" sz="3000" dirty="0" smtClean="0"/>
              <a:t>Cite direct quotations, paraphrases, ideas peculiar to an author, case studies, statistics, and graphics, such as maps, charts, diagrams, and scientific research results. </a:t>
            </a:r>
            <a:endParaRPr lang="en-US" sz="3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do parenthetical citations </a:t>
            </a:r>
            <a:r>
              <a:rPr lang="en-US" b="1" dirty="0" smtClean="0"/>
              <a:t>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Place </a:t>
            </a:r>
            <a:r>
              <a:rPr lang="en-US" dirty="0"/>
              <a:t>citations directly </a:t>
            </a:r>
            <a:r>
              <a:rPr lang="en-US" b="1" dirty="0"/>
              <a:t>after</a:t>
            </a:r>
            <a:r>
              <a:rPr lang="en-US" dirty="0"/>
              <a:t> the quotation or paraphrase. </a:t>
            </a:r>
          </a:p>
          <a:p>
            <a:pPr lvl="0"/>
            <a:r>
              <a:rPr lang="en-US" b="1" dirty="0"/>
              <a:t>Include only the author's last name and page number(s)</a:t>
            </a:r>
            <a:r>
              <a:rPr lang="en-US" dirty="0"/>
              <a:t> in parentheses at the end of the sentence: (Smith 145). </a:t>
            </a:r>
          </a:p>
          <a:p>
            <a:pPr lvl="0"/>
            <a:r>
              <a:rPr lang="en-US" dirty="0"/>
              <a:t>Use the name of the source as listed on the works-cited page </a:t>
            </a:r>
            <a:r>
              <a:rPr lang="en-US" b="1" dirty="0"/>
              <a:t>if no author or editor is credited</a:t>
            </a:r>
            <a:r>
              <a:rPr lang="en-US" dirty="0"/>
              <a:t>: (Webster's Dictionary 1990). </a:t>
            </a:r>
          </a:p>
          <a:p>
            <a:pPr lvl="0"/>
            <a:r>
              <a:rPr lang="en-US" b="1" dirty="0"/>
              <a:t>If the author's name appears in the same sentence as the cited material</a:t>
            </a:r>
            <a:r>
              <a:rPr lang="en-US" dirty="0"/>
              <a:t> include only the page number: (145). </a:t>
            </a:r>
          </a:p>
          <a:p>
            <a:pPr lvl="0"/>
            <a:r>
              <a:rPr lang="en-US" b="1" dirty="0"/>
              <a:t>If more than one work by the same author is cited</a:t>
            </a:r>
            <a:r>
              <a:rPr lang="en-US" dirty="0"/>
              <a:t>, use the author's last name, key word(s) from the title, and page number(s) in parentheses: (Smith, </a:t>
            </a:r>
            <a:r>
              <a:rPr lang="en-US" u="sng" dirty="0"/>
              <a:t>Journey Home</a:t>
            </a:r>
            <a:r>
              <a:rPr lang="en-US" dirty="0"/>
              <a:t> 145)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Examples of Parenthetical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Native peoples have little to lose by adopting these practices (Johnson 113). </a:t>
            </a:r>
          </a:p>
          <a:p>
            <a:pPr lvl="1"/>
            <a:r>
              <a:rPr lang="en-US" dirty="0" smtClean="0"/>
              <a:t>Author’s last name and page number(s) </a:t>
            </a:r>
          </a:p>
          <a:p>
            <a:r>
              <a:rPr lang="en-US" dirty="0" err="1" smtClean="0"/>
              <a:t>Viviano</a:t>
            </a:r>
            <a:r>
              <a:rPr lang="en-US" dirty="0" smtClean="0"/>
              <a:t> sees advantages in this line of defense (3-4). </a:t>
            </a:r>
          </a:p>
          <a:p>
            <a:pPr lvl="1"/>
            <a:r>
              <a:rPr lang="en-US" dirty="0" smtClean="0"/>
              <a:t>Cite only the page number if the author’s name appears in the same sentence</a:t>
            </a:r>
          </a:p>
          <a:p>
            <a:r>
              <a:rPr lang="en-US" dirty="0" smtClean="0"/>
              <a:t>According to police reports, there were no skid marks indicting that the distracted driver who killed John and Carole Hall had even tried to stop. (</a:t>
            </a:r>
            <a:r>
              <a:rPr lang="en-US" dirty="0" err="1" smtClean="0"/>
              <a:t>Stockwell</a:t>
            </a:r>
            <a:r>
              <a:rPr lang="en-US" dirty="0" smtClean="0"/>
              <a:t>, “Man” B4). </a:t>
            </a:r>
          </a:p>
          <a:p>
            <a:pPr lvl="1"/>
            <a:r>
              <a:rPr lang="en-US" dirty="0" smtClean="0"/>
              <a:t>When more than one work by an author is cited, also include key word(s) from the title. </a:t>
            </a:r>
          </a:p>
          <a:p>
            <a:r>
              <a:rPr lang="en-US" dirty="0" smtClean="0"/>
              <a:t>"He was obeyed," writes Joseph Conrad of the company manager in Heart of Darkness, "yet he inspired neither love nor fear, nor even respect" (87).</a:t>
            </a:r>
          </a:p>
          <a:p>
            <a:pPr lvl="1"/>
            <a:r>
              <a:rPr lang="en-US" dirty="0" smtClean="0"/>
              <a:t>If it is an exact quote of fewer than four lines, the citation appears outside the quotation marks but before the punctuation at the end of the sentence</a:t>
            </a:r>
          </a:p>
          <a:p>
            <a:r>
              <a:rPr lang="en-US" dirty="0" smtClean="0"/>
              <a:t>As of 2001, at least three hundred towns and municipalities had considered legislation regulating use of cell phones while driving (“Lawmakers” 2). </a:t>
            </a:r>
          </a:p>
          <a:p>
            <a:pPr lvl="1"/>
            <a:r>
              <a:rPr lang="en-US" dirty="0" smtClean="0"/>
              <a:t>If no author or editor is credited use the name of the source as listed on the works-cited page.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Effective Presentations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for your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Know who your audience will be</a:t>
            </a:r>
          </a:p>
          <a:p>
            <a:r>
              <a:rPr lang="en-US" sz="4400" dirty="0" smtClean="0"/>
              <a:t>Remember </a:t>
            </a:r>
            <a:r>
              <a:rPr lang="en-US" sz="4400" dirty="0"/>
              <a:t>your objective</a:t>
            </a:r>
          </a:p>
          <a:p>
            <a:r>
              <a:rPr lang="en-US" sz="4400" dirty="0" smtClean="0"/>
              <a:t>Practice</a:t>
            </a:r>
            <a:r>
              <a:rPr lang="en-US" sz="4400" dirty="0"/>
              <a:t>, practice, practice</a:t>
            </a:r>
          </a:p>
          <a:p>
            <a:r>
              <a:rPr lang="en-US" sz="4400" dirty="0" smtClean="0"/>
              <a:t>Take </a:t>
            </a:r>
            <a:r>
              <a:rPr lang="en-US" sz="4400" dirty="0"/>
              <a:t>care of </a:t>
            </a:r>
            <a:r>
              <a:rPr lang="en-US" sz="4400" dirty="0" smtClean="0"/>
              <a:t>yourself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Verbal communication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Volume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Pace</a:t>
            </a:r>
          </a:p>
          <a:p>
            <a:r>
              <a:rPr lang="en-US" sz="4000" dirty="0" smtClean="0"/>
              <a:t>Pauses</a:t>
            </a:r>
            <a:endParaRPr lang="en-US" sz="4000" dirty="0"/>
          </a:p>
          <a:p>
            <a:r>
              <a:rPr lang="en-US" sz="4000" dirty="0" smtClean="0"/>
              <a:t>Inflection</a:t>
            </a:r>
            <a:endParaRPr lang="en-US" sz="4000" dirty="0"/>
          </a:p>
          <a:p>
            <a:r>
              <a:rPr lang="en-US" sz="4000" dirty="0" smtClean="0"/>
              <a:t>Tone</a:t>
            </a:r>
            <a:endParaRPr lang="en-US" sz="4000" dirty="0"/>
          </a:p>
          <a:p>
            <a:r>
              <a:rPr lang="en-US" sz="4000" dirty="0" smtClean="0"/>
              <a:t>Avoid </a:t>
            </a:r>
            <a:r>
              <a:rPr lang="en-US" sz="4000" dirty="0"/>
              <a:t>Artificial </a:t>
            </a:r>
            <a:r>
              <a:rPr lang="en-US" sz="4000" dirty="0" smtClean="0"/>
              <a:t>Fillers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Nonverbal communication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Research has shown that most of a message is delivered through nonverbal means</a:t>
            </a:r>
          </a:p>
          <a:p>
            <a:pPr lvl="1"/>
            <a:r>
              <a:rPr lang="en-US" sz="2600" dirty="0"/>
              <a:t>7 % is conveyed by actual words or content </a:t>
            </a:r>
          </a:p>
          <a:p>
            <a:pPr lvl="1"/>
            <a:r>
              <a:rPr lang="en-US" sz="2600" dirty="0"/>
              <a:t>38% is transmitted by tone of voice and volume of speech </a:t>
            </a:r>
          </a:p>
          <a:p>
            <a:pPr lvl="1"/>
            <a:r>
              <a:rPr lang="en-US" sz="2600" dirty="0"/>
              <a:t>55% is delivered via non-verbal information, such as facial expressions, posture, hand gestures, and how you carry yourself </a:t>
            </a:r>
          </a:p>
          <a:p>
            <a:r>
              <a:rPr lang="en-US" sz="3000" dirty="0"/>
              <a:t>Body </a:t>
            </a:r>
            <a:r>
              <a:rPr lang="en-US" sz="3000" dirty="0" smtClean="0"/>
              <a:t>Positioning</a:t>
            </a:r>
          </a:p>
          <a:p>
            <a:r>
              <a:rPr lang="en-US" sz="3000" dirty="0" smtClean="0"/>
              <a:t>Posture</a:t>
            </a:r>
            <a:endParaRPr lang="en-US" sz="3000" dirty="0"/>
          </a:p>
          <a:p>
            <a:r>
              <a:rPr lang="en-US" sz="3000" dirty="0" smtClean="0"/>
              <a:t>Movement </a:t>
            </a:r>
            <a:endParaRPr lang="en-US" sz="3000" dirty="0"/>
          </a:p>
          <a:p>
            <a:r>
              <a:rPr lang="en-US" sz="3000" dirty="0" smtClean="0"/>
              <a:t>Hands</a:t>
            </a:r>
            <a:endParaRPr lang="en-US" sz="3000" dirty="0"/>
          </a:p>
          <a:p>
            <a:r>
              <a:rPr lang="en-US" sz="3000" dirty="0" smtClean="0"/>
              <a:t>Facial </a:t>
            </a:r>
            <a:r>
              <a:rPr lang="en-US" sz="3000" dirty="0"/>
              <a:t>Expressions</a:t>
            </a:r>
          </a:p>
          <a:p>
            <a:r>
              <a:rPr lang="en-US" sz="3000" dirty="0" smtClean="0"/>
              <a:t>Eye </a:t>
            </a:r>
            <a:r>
              <a:rPr lang="en-US" sz="3000" dirty="0"/>
              <a:t>Contact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Nervousness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Accept it</a:t>
            </a:r>
          </a:p>
          <a:p>
            <a:r>
              <a:rPr lang="en-US" sz="4400" dirty="0" smtClean="0"/>
              <a:t>Be </a:t>
            </a:r>
            <a:r>
              <a:rPr lang="en-US" sz="4400" dirty="0"/>
              <a:t>prepared</a:t>
            </a:r>
          </a:p>
          <a:p>
            <a:r>
              <a:rPr lang="en-US" sz="4400" dirty="0" smtClean="0"/>
              <a:t>Be </a:t>
            </a:r>
            <a:r>
              <a:rPr lang="en-US" sz="4400" dirty="0"/>
              <a:t>your natural, professional </a:t>
            </a:r>
            <a:r>
              <a:rPr lang="en-US" sz="4400" dirty="0" smtClean="0"/>
              <a:t>self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Know the audience</a:t>
            </a:r>
          </a:p>
          <a:p>
            <a:r>
              <a:rPr lang="en-US" sz="4400" dirty="0" smtClean="0"/>
              <a:t>Maintain </a:t>
            </a:r>
            <a:r>
              <a:rPr lang="en-US" sz="4400" dirty="0"/>
              <a:t>physical </a:t>
            </a:r>
            <a:r>
              <a:rPr lang="en-US" sz="4400" dirty="0" smtClean="0"/>
              <a:t>control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Front of the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Appearance</a:t>
            </a:r>
          </a:p>
          <a:p>
            <a:r>
              <a:rPr lang="en-US" sz="4400" dirty="0" smtClean="0"/>
              <a:t>Opening </a:t>
            </a:r>
            <a:r>
              <a:rPr lang="en-US" sz="4400" dirty="0"/>
              <a:t>and introduction</a:t>
            </a:r>
          </a:p>
          <a:p>
            <a:r>
              <a:rPr lang="en-US" sz="4400" dirty="0" smtClean="0"/>
              <a:t>Delivery</a:t>
            </a:r>
          </a:p>
          <a:p>
            <a:r>
              <a:rPr lang="en-US" sz="4400" dirty="0" smtClean="0"/>
              <a:t>Transitions between speakers</a:t>
            </a:r>
            <a:endParaRPr lang="en-US" sz="4400" dirty="0"/>
          </a:p>
          <a:p>
            <a:r>
              <a:rPr lang="en-US" sz="4400" dirty="0" smtClean="0"/>
              <a:t>Conclusion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Elements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digital elements…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Keep the </a:t>
            </a:r>
            <a:r>
              <a:rPr lang="en-US" sz="3200" smtClean="0"/>
              <a:t>information short and INTERESTING</a:t>
            </a:r>
            <a:endParaRPr lang="en-US" sz="3200" dirty="0" smtClean="0"/>
          </a:p>
          <a:p>
            <a:pPr lvl="1"/>
            <a:r>
              <a:rPr lang="en-US" sz="3200" dirty="0" smtClean="0"/>
              <a:t>Long paragraphs are for papers, and you’re not writing one of those!  (Yippee!!)</a:t>
            </a:r>
          </a:p>
          <a:p>
            <a:pPr lvl="1"/>
            <a:r>
              <a:rPr lang="en-US" sz="3200" dirty="0" smtClean="0"/>
              <a:t>Use the presentation to flesh out the bulleted info on your digital project</a:t>
            </a:r>
          </a:p>
          <a:p>
            <a:r>
              <a:rPr lang="en-US" sz="3200" dirty="0" smtClean="0"/>
              <a:t>Don’t forget a Works Cited page!</a:t>
            </a:r>
          </a:p>
          <a:p>
            <a:pPr lvl="1"/>
            <a:r>
              <a:rPr lang="en-US" sz="3200" dirty="0" smtClean="0"/>
              <a:t>In the case of a </a:t>
            </a:r>
            <a:r>
              <a:rPr lang="en-US" sz="3200" dirty="0" err="1" smtClean="0"/>
              <a:t>Glog</a:t>
            </a:r>
            <a:r>
              <a:rPr lang="en-US" sz="3200" dirty="0" smtClean="0"/>
              <a:t>, include a link to a word document containing your Works Cited page (Times New Roman or Calibri, 12 point font)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446</TotalTime>
  <Words>1289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Digital Research Project</vt:lpstr>
      <vt:lpstr>Tips for Effective Presentations</vt:lpstr>
      <vt:lpstr>Preparing for your presentation</vt:lpstr>
      <vt:lpstr>Verbal communication strategies</vt:lpstr>
      <vt:lpstr>Nonverbal communication strategies</vt:lpstr>
      <vt:lpstr>Nervousness</vt:lpstr>
      <vt:lpstr>In the Front of the Room</vt:lpstr>
      <vt:lpstr>Visual Elements</vt:lpstr>
      <vt:lpstr>On your digital elements…</vt:lpstr>
      <vt:lpstr>Citations</vt:lpstr>
      <vt:lpstr>MLA: Sample Works-Cited Page </vt:lpstr>
      <vt:lpstr>MLA: Sample Works-Cited Page </vt:lpstr>
      <vt:lpstr>In-text Parenthetical Citation </vt:lpstr>
      <vt:lpstr>How to do parenthetical citations work?</vt:lpstr>
      <vt:lpstr>Examples of Parenthetical Citations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Research Project</dc:title>
  <dc:creator>Kate Scibal</dc:creator>
  <cp:lastModifiedBy>Hendrix, Kate</cp:lastModifiedBy>
  <cp:revision>19</cp:revision>
  <dcterms:created xsi:type="dcterms:W3CDTF">2011-12-06T18:32:35Z</dcterms:created>
  <dcterms:modified xsi:type="dcterms:W3CDTF">2013-02-04T16:20:43Z</dcterms:modified>
</cp:coreProperties>
</file>