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4E41-2075-4154-8A0C-B071CB279334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F722A4-0FFE-4612-AE31-6A0D55EE3E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4E41-2075-4154-8A0C-B071CB279334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22A4-0FFE-4612-AE31-6A0D55EE3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4E41-2075-4154-8A0C-B071CB279334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22A4-0FFE-4612-AE31-6A0D55EE3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4E41-2075-4154-8A0C-B071CB279334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22A4-0FFE-4612-AE31-6A0D55EE3E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4E41-2075-4154-8A0C-B071CB279334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F722A4-0FFE-4612-AE31-6A0D55EE3E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4E41-2075-4154-8A0C-B071CB279334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22A4-0FFE-4612-AE31-6A0D55EE3E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4E41-2075-4154-8A0C-B071CB279334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22A4-0FFE-4612-AE31-6A0D55EE3E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4E41-2075-4154-8A0C-B071CB279334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22A4-0FFE-4612-AE31-6A0D55EE3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4E41-2075-4154-8A0C-B071CB279334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22A4-0FFE-4612-AE31-6A0D55EE3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4E41-2075-4154-8A0C-B071CB279334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22A4-0FFE-4612-AE31-6A0D55EE3E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4E41-2075-4154-8A0C-B071CB279334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F722A4-0FFE-4612-AE31-6A0D55EE3E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144E41-2075-4154-8A0C-B071CB279334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F722A4-0FFE-4612-AE31-6A0D55EE3E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exalted, complex lyric that develops a serious and dignified theme.  Odes appeal to both the imagination and the intellect.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Ode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Read your assigned ode, and, once you have done so, paraphrase each sentence. (HOMEWORK) 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 err="1" smtClean="0"/>
              <a:t>SOAPStone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/>
              <a:t>Levels of Questions</a:t>
            </a:r>
          </a:p>
          <a:p>
            <a:pPr marL="788670" lvl="1" indent="-514350">
              <a:buFont typeface="Arial" pitchFamily="34" charset="0"/>
              <a:buAutoNum type="arabicParenR"/>
            </a:pPr>
            <a:r>
              <a:rPr lang="en-US" dirty="0" smtClean="0"/>
              <a:t>Level 1 – On the line </a:t>
            </a:r>
            <a:r>
              <a:rPr lang="en-US" dirty="0" smtClean="0"/>
              <a:t>(ask and answer for </a:t>
            </a:r>
            <a:r>
              <a:rPr lang="en-US" dirty="0" smtClean="0"/>
              <a:t>each sentence)</a:t>
            </a:r>
          </a:p>
          <a:p>
            <a:pPr marL="788670" lvl="1" indent="-514350">
              <a:buFont typeface="Arial" pitchFamily="34" charset="0"/>
              <a:buAutoNum type="arabicParenR"/>
            </a:pPr>
            <a:r>
              <a:rPr lang="en-US" dirty="0" smtClean="0"/>
              <a:t>Level 2 – Between the lines </a:t>
            </a:r>
            <a:r>
              <a:rPr lang="en-US" dirty="0" smtClean="0"/>
              <a:t>(ask and answer for </a:t>
            </a:r>
            <a:r>
              <a:rPr lang="en-US" dirty="0" smtClean="0"/>
              <a:t>each sentence)</a:t>
            </a:r>
          </a:p>
          <a:p>
            <a:pPr marL="788670" lvl="1" indent="-514350">
              <a:buFont typeface="Arial" pitchFamily="34" charset="0"/>
              <a:buAutoNum type="arabicParenR"/>
            </a:pPr>
            <a:r>
              <a:rPr lang="en-US" dirty="0" smtClean="0"/>
              <a:t>Level 3 – Beyond the lines </a:t>
            </a:r>
            <a:r>
              <a:rPr lang="en-US" dirty="0" smtClean="0"/>
              <a:t>(ask and answer for </a:t>
            </a:r>
            <a:r>
              <a:rPr lang="en-US" dirty="0" smtClean="0"/>
              <a:t>the ode as a whole)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/>
              <a:t>Devices Linked to Meaning (Lines, Device, Commentary</a:t>
            </a:r>
            <a:r>
              <a:rPr lang="en-US" dirty="0" smtClean="0"/>
              <a:t>)</a:t>
            </a:r>
          </a:p>
          <a:p>
            <a:pPr marL="788670" lvl="1" indent="-514350">
              <a:buFont typeface="Arial" pitchFamily="34" charset="0"/>
              <a:buAutoNum type="arabicParenR"/>
            </a:pPr>
            <a:r>
              <a:rPr lang="en-US" dirty="0" smtClean="0"/>
              <a:t>You may create a table if you like </a:t>
            </a:r>
          </a:p>
          <a:p>
            <a:pPr marL="788670" lvl="1" indent="-514350">
              <a:buFont typeface="Arial" pitchFamily="34" charset="0"/>
              <a:buAutoNum type="arabicParenR"/>
            </a:pPr>
            <a:r>
              <a:rPr lang="en-US" dirty="0" smtClean="0"/>
              <a:t>Analyze at least 2 examples of each – details/figurative language, diction, and imagery – remembering to use quotes in your commentary!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/>
              <a:t>Shifts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/>
              <a:t>Writing assignment</a:t>
            </a:r>
          </a:p>
          <a:p>
            <a:pPr lvl="1"/>
            <a:r>
              <a:rPr lang="en-US" dirty="0"/>
              <a:t>After reading and analyzing the </a:t>
            </a:r>
            <a:r>
              <a:rPr lang="en-US" dirty="0" smtClean="0"/>
              <a:t>ode, </a:t>
            </a:r>
            <a:r>
              <a:rPr lang="en-US" dirty="0"/>
              <a:t>write a paragraph in which you </a:t>
            </a:r>
            <a:r>
              <a:rPr lang="en-US" dirty="0" smtClean="0"/>
              <a:t>explain why this poem is classified as an ode and </a:t>
            </a:r>
            <a:r>
              <a:rPr lang="en-US" dirty="0"/>
              <a:t>how the </a:t>
            </a:r>
            <a:r>
              <a:rPr lang="en-US" dirty="0" smtClean="0"/>
              <a:t>poet’s use </a:t>
            </a:r>
            <a:r>
              <a:rPr lang="en-US" dirty="0"/>
              <a:t>of diction, imagery, and details reveals </a:t>
            </a:r>
            <a:r>
              <a:rPr lang="en-US" i="1" dirty="0" smtClean="0"/>
              <a:t>Antigone</a:t>
            </a:r>
            <a:r>
              <a:rPr lang="en-US" dirty="0" smtClean="0"/>
              <a:t>’s themes. 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a class we will discuss:</a:t>
            </a:r>
          </a:p>
          <a:p>
            <a:pPr marL="788670" lvl="1" indent="-514350">
              <a:buFont typeface="Arial" pitchFamily="34" charset="0"/>
              <a:buAutoNum type="arabicParenR"/>
            </a:pPr>
            <a:r>
              <a:rPr lang="en-US" dirty="0"/>
              <a:t>How is this poem an ode?  </a:t>
            </a:r>
          </a:p>
          <a:p>
            <a:pPr marL="788670" lvl="1" indent="-514350">
              <a:buFont typeface="Arial" pitchFamily="34" charset="0"/>
              <a:buAutoNum type="arabicParenR"/>
            </a:pPr>
            <a:r>
              <a:rPr lang="en-US" dirty="0" smtClean="0"/>
              <a:t>How does it relate to Antigone?  </a:t>
            </a:r>
            <a:endParaRPr lang="en-US" dirty="0"/>
          </a:p>
          <a:p>
            <a:pPr marL="788670" lvl="1" indent="-514350">
              <a:buFont typeface="Arial" pitchFamily="34" charset="0"/>
              <a:buAutoNum type="arabicParenR"/>
            </a:pPr>
            <a:r>
              <a:rPr lang="en-US" dirty="0" smtClean="0"/>
              <a:t>How does this ode contribute to your understanding of the play’s themes?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153</TotalTime>
  <Words>215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Ode</vt:lpstr>
      <vt:lpstr>Ode Analysis</vt:lpstr>
      <vt:lpstr>Class Analysis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Ode</dc:title>
  <dc:creator>Kate Scibal</dc:creator>
  <cp:lastModifiedBy>Hendrix, Kate</cp:lastModifiedBy>
  <cp:revision>18</cp:revision>
  <dcterms:created xsi:type="dcterms:W3CDTF">2008-11-19T13:10:30Z</dcterms:created>
  <dcterms:modified xsi:type="dcterms:W3CDTF">2012-11-29T14:06:11Z</dcterms:modified>
</cp:coreProperties>
</file>