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241683-62E0-4EF9-A5A9-ECDB4A8A8079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84160E-3D50-457E-AC48-872E4EB9DE6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“Those Winter Sundays”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Poetry Analysis</a:t>
            </a:r>
          </a:p>
          <a:p>
            <a:r>
              <a:rPr lang="en-US" dirty="0" smtClean="0"/>
              <a:t>Mrs. Kate Hendrix</a:t>
            </a:r>
          </a:p>
          <a:p>
            <a:r>
              <a:rPr lang="en-US" dirty="0" smtClean="0"/>
              <a:t>Pre-AP English II</a:t>
            </a:r>
          </a:p>
          <a:p>
            <a:r>
              <a:rPr lang="en-US" dirty="0" smtClean="0"/>
              <a:t>Madison Central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88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1-2 sentences, explain how asking questions makes you understand the poem better.</a:t>
            </a:r>
          </a:p>
          <a:p>
            <a:pPr lvl="1"/>
            <a:r>
              <a:rPr lang="en-US" dirty="0" smtClean="0"/>
              <a:t>You can’t say that it doesn’t help you…it SHOULD help you.  If it doesn’t help you, you’re not working hard enough!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Linked to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the chart that I will hand out to you. </a:t>
            </a:r>
            <a:endParaRPr lang="en-US" dirty="0" smtClean="0"/>
          </a:p>
          <a:p>
            <a:pPr lvl="1"/>
            <a:r>
              <a:rPr lang="en-US" dirty="0" smtClean="0"/>
              <a:t>Comment on at least two examples each of diction, imagery, and details</a:t>
            </a:r>
          </a:p>
          <a:p>
            <a:pPr lvl="1"/>
            <a:r>
              <a:rPr lang="en-US" dirty="0" smtClean="0"/>
              <a:t>The rest of the rows may be completed with whichever of those three literary elements you choose</a:t>
            </a:r>
          </a:p>
          <a:p>
            <a:pPr lvl="2"/>
            <a:r>
              <a:rPr lang="en-US" i="1" dirty="0" smtClean="0"/>
              <a:t>Basically, you can’t just do all imagery, for example</a:t>
            </a:r>
            <a:endParaRPr lang="en-US" i="1" dirty="0" smtClean="0"/>
          </a:p>
          <a:p>
            <a:r>
              <a:rPr lang="en-US" dirty="0" smtClean="0"/>
              <a:t>You may work with a partner, but both partners must complete the chart in full!</a:t>
            </a:r>
          </a:p>
          <a:p>
            <a:pPr lvl="1"/>
            <a:r>
              <a:rPr lang="en-US" dirty="0" smtClean="0"/>
              <a:t>Label your chart with your name then indicate your partner’s name on the line where it asks for your partner’s name.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trying to understand and analyze a speaker’s tone, it is always important to look for complexity in that tone.  </a:t>
            </a:r>
          </a:p>
          <a:p>
            <a:r>
              <a:rPr lang="en-US" dirty="0" smtClean="0"/>
              <a:t>In other words, </a:t>
            </a:r>
            <a:r>
              <a:rPr lang="en-US" i="1" dirty="0" smtClean="0"/>
              <a:t>a speaker in a poem rarely feels only one way about the subject</a:t>
            </a:r>
            <a:r>
              <a:rPr lang="en-US" dirty="0" smtClean="0"/>
              <a:t>, so look for </a:t>
            </a:r>
            <a:r>
              <a:rPr lang="en-US" b="1" i="1" dirty="0" smtClean="0"/>
              <a:t>shifts</a:t>
            </a:r>
            <a:r>
              <a:rPr lang="en-US" dirty="0" smtClean="0"/>
              <a:t> or changes in the poem.</a:t>
            </a:r>
          </a:p>
          <a:p>
            <a:r>
              <a:rPr lang="en-US" dirty="0" smtClean="0"/>
              <a:t>Those shifts can be revealed by changes in verb tense, point-of-view, diction choices, or images.  </a:t>
            </a:r>
          </a:p>
          <a:p>
            <a:r>
              <a:rPr lang="en-US" dirty="0" smtClean="0"/>
              <a:t>When identifying a speaker’s tone, use more than one adjective to describe it.</a:t>
            </a:r>
          </a:p>
          <a:p>
            <a:pPr lvl="1"/>
            <a:r>
              <a:rPr lang="en-US" dirty="0" smtClean="0"/>
              <a:t>If you need help thinking of good words, use that TONE chart I gave you at the beginning of the year!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poem, does the speaker’s attitude toward his father seem to be the same throughout the poem?  If not, where does the shift in attitude occur?  Explain.</a:t>
            </a:r>
          </a:p>
          <a:p>
            <a:r>
              <a:rPr lang="en-US" dirty="0" smtClean="0"/>
              <a:t>What adjective would you use to describe the speaker’s tone before the shift?</a:t>
            </a:r>
          </a:p>
          <a:p>
            <a:pPr lvl="1"/>
            <a:r>
              <a:rPr lang="en-US" dirty="0" smtClean="0"/>
              <a:t>Provide textual evidence to support that assertion.</a:t>
            </a:r>
          </a:p>
          <a:p>
            <a:r>
              <a:rPr lang="en-US" dirty="0" smtClean="0"/>
              <a:t>What adjective would you use to describe the speaker’s tone after the shift?</a:t>
            </a:r>
          </a:p>
          <a:p>
            <a:pPr lvl="1"/>
            <a:r>
              <a:rPr lang="en-US" dirty="0" smtClean="0"/>
              <a:t>Provide textual evidence to support that assertion.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1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reading and analyzing the poem, write a paragraph in which you explain how the poet’s use of diction, imagery, and details reveals the speaker’s complex attitude toward his father.  </a:t>
            </a:r>
          </a:p>
          <a:p>
            <a:pPr lvl="1"/>
            <a:r>
              <a:rPr lang="en-US" dirty="0" smtClean="0"/>
              <a:t>If we run out of time in class, this is homework!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Title of the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what the title “Those Winter Sundays” means to you.  </a:t>
            </a:r>
          </a:p>
          <a:p>
            <a:r>
              <a:rPr lang="en-US" dirty="0" smtClean="0"/>
              <a:t>On your paper, write 2-3 sentences describing a typical “winter Sunday” at your house.</a:t>
            </a:r>
          </a:p>
          <a:p>
            <a:r>
              <a:rPr lang="en-US" dirty="0" smtClean="0"/>
              <a:t>What do you think this poem might be about?</a:t>
            </a:r>
          </a:p>
          <a:p>
            <a:pPr lvl="1"/>
            <a:r>
              <a:rPr lang="en-US" dirty="0" smtClean="0"/>
              <a:t>Throughout the day all of you will be reading various responses aloud!  Be prepared!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read, keep in mind the speaker’s attitude toward his father.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Literally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 slash mark (/) at the end of each SENTENCE.</a:t>
            </a:r>
          </a:p>
          <a:p>
            <a:r>
              <a:rPr lang="en-US" dirty="0" smtClean="0"/>
              <a:t>Beside the poem, write a paraphrase of each sentence in the poem.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4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SOAPStone</a:t>
            </a:r>
            <a:r>
              <a:rPr lang="en-US" dirty="0" smtClean="0"/>
              <a:t> is an acronym to remind you to ask yourself several questions about a poem to establish some background for understanding.</a:t>
            </a:r>
          </a:p>
          <a:p>
            <a:r>
              <a:rPr lang="en-US" dirty="0" smtClean="0"/>
              <a:t>S = subject of the poem.  What is the poem about?</a:t>
            </a:r>
          </a:p>
          <a:p>
            <a:r>
              <a:rPr lang="en-US" dirty="0" smtClean="0"/>
              <a:t>O = occasion.  What is the time and place of the poem and what might have prompted the poet to write it?</a:t>
            </a:r>
          </a:p>
          <a:p>
            <a:r>
              <a:rPr lang="en-US" dirty="0" smtClean="0"/>
              <a:t>A = audience. To whom is the poet writing?</a:t>
            </a:r>
          </a:p>
          <a:p>
            <a:r>
              <a:rPr lang="en-US" dirty="0" smtClean="0"/>
              <a:t>P = purpose. What is the poet’s purpose?  Is it to express emotion, or tell a story, or convince someone (the audience) something?</a:t>
            </a:r>
          </a:p>
          <a:p>
            <a:r>
              <a:rPr lang="en-US" dirty="0" smtClean="0"/>
              <a:t>S = speaker.  What do you know about the speaker, based on what is in the poem?</a:t>
            </a:r>
          </a:p>
          <a:p>
            <a:r>
              <a:rPr lang="en-US" dirty="0" smtClean="0"/>
              <a:t>Tone = tone.  How would you initially describe the speaker’s tone based on the SOAPS?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8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partner, complete the </a:t>
            </a:r>
            <a:r>
              <a:rPr lang="en-US" dirty="0" err="1" smtClean="0"/>
              <a:t>SOAPStone</a:t>
            </a:r>
            <a:r>
              <a:rPr lang="en-US" dirty="0" smtClean="0"/>
              <a:t> analysis on each of your papers (10 minutes)</a:t>
            </a:r>
          </a:p>
          <a:p>
            <a:r>
              <a:rPr lang="en-US" dirty="0" smtClean="0"/>
              <a:t>S ________________________________________</a:t>
            </a:r>
          </a:p>
          <a:p>
            <a:r>
              <a:rPr lang="en-US" dirty="0" smtClean="0"/>
              <a:t>O </a:t>
            </a:r>
            <a:r>
              <a:rPr lang="en-US" dirty="0"/>
              <a:t>________________________________________</a:t>
            </a:r>
          </a:p>
          <a:p>
            <a:r>
              <a:rPr lang="en-US" dirty="0" smtClean="0"/>
              <a:t>A ________________________________________</a:t>
            </a:r>
            <a:endParaRPr lang="en-US" dirty="0"/>
          </a:p>
          <a:p>
            <a:r>
              <a:rPr lang="en-US" dirty="0" smtClean="0"/>
              <a:t>P </a:t>
            </a:r>
            <a:r>
              <a:rPr lang="en-US" dirty="0"/>
              <a:t>________________________________________</a:t>
            </a:r>
          </a:p>
          <a:p>
            <a:r>
              <a:rPr lang="en-US" dirty="0"/>
              <a:t>S </a:t>
            </a:r>
            <a:r>
              <a:rPr lang="en-US" dirty="0" smtClean="0"/>
              <a:t>________________________________________</a:t>
            </a:r>
          </a:p>
          <a:p>
            <a:r>
              <a:rPr lang="en-US" dirty="0" smtClean="0"/>
              <a:t>Tone _____________________________________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Level 1</a:t>
            </a:r>
            <a:r>
              <a:rPr lang="en-US" dirty="0" smtClean="0"/>
              <a:t>: Questions for which the answer can be found in the text itself (</a:t>
            </a:r>
            <a:r>
              <a:rPr lang="en-US" i="1" dirty="0" smtClean="0"/>
              <a:t>on the line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Write a Level 1 question for each of the 5 sentences in the poem.</a:t>
            </a:r>
          </a:p>
          <a:p>
            <a:r>
              <a:rPr lang="en-US" dirty="0" smtClean="0"/>
              <a:t>Answer your own questions, using textual evidence (QUOTES!) to support them.</a:t>
            </a:r>
          </a:p>
          <a:p>
            <a:pPr lvl="1"/>
            <a:r>
              <a:rPr lang="en-US" dirty="0" smtClean="0"/>
              <a:t>Ex. Sentence 1 – Level 1 question and answer:</a:t>
            </a:r>
          </a:p>
          <a:p>
            <a:pPr lvl="2"/>
            <a:r>
              <a:rPr lang="en-US" dirty="0" smtClean="0"/>
              <a:t>Question:  What days did the speaker’s father get up to make a fire?</a:t>
            </a:r>
          </a:p>
          <a:p>
            <a:pPr lvl="2"/>
            <a:r>
              <a:rPr lang="en-US" dirty="0" smtClean="0"/>
              <a:t>Answer: Every day, “Sundays too”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3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Level 2</a:t>
            </a:r>
            <a:r>
              <a:rPr lang="en-US" dirty="0" smtClean="0"/>
              <a:t>: Questions for which the reader must make inferences based on the text (</a:t>
            </a:r>
            <a:r>
              <a:rPr lang="en-US" i="1" dirty="0" smtClean="0"/>
              <a:t>between the lines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Write a Level 2 question for each of the 5 sentences in the poem.</a:t>
            </a:r>
          </a:p>
          <a:p>
            <a:r>
              <a:rPr lang="en-US" dirty="0" smtClean="0"/>
              <a:t>Answer your own questions, using textual evidence to support them.</a:t>
            </a:r>
          </a:p>
          <a:p>
            <a:pPr lvl="1"/>
            <a:r>
              <a:rPr lang="en-US" dirty="0" smtClean="0"/>
              <a:t>Ex. Sentence 1 – Level 2</a:t>
            </a:r>
          </a:p>
          <a:p>
            <a:pPr lvl="2"/>
            <a:r>
              <a:rPr lang="en-US" dirty="0" smtClean="0"/>
              <a:t>Question: What kind of man was the speaker’s father?</a:t>
            </a:r>
          </a:p>
          <a:p>
            <a:pPr lvl="2"/>
            <a:r>
              <a:rPr lang="en-US" dirty="0" smtClean="0"/>
              <a:t>Answer: He was hardworking, with “hands that ached from labor in the weekday weather,” and he took care of his family even on “Sundays…made banked fires blaze.”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7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Level 3</a:t>
            </a:r>
            <a:r>
              <a:rPr lang="en-US" dirty="0" smtClean="0"/>
              <a:t>: Questions which move outside the text to larger questions that are universal (</a:t>
            </a:r>
            <a:r>
              <a:rPr lang="en-US" i="1" dirty="0" smtClean="0"/>
              <a:t>beyond the lines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the poem as a whole, write a level 3 question and answer it using textual evidence to support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308</TotalTime>
  <Words>901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“Those Winter Sundays”</vt:lpstr>
      <vt:lpstr>The Title of the Poem</vt:lpstr>
      <vt:lpstr>Read the Poem</vt:lpstr>
      <vt:lpstr>Read Literally</vt:lpstr>
      <vt:lpstr>SOAPStone</vt:lpstr>
      <vt:lpstr>SOAPStone</vt:lpstr>
      <vt:lpstr>Levels of Questions</vt:lpstr>
      <vt:lpstr>Levels of Questions</vt:lpstr>
      <vt:lpstr>Levels of Questions</vt:lpstr>
      <vt:lpstr>Levels of Questioning</vt:lpstr>
      <vt:lpstr>Devices Linked to Meaning</vt:lpstr>
      <vt:lpstr>Shifts</vt:lpstr>
      <vt:lpstr>Shifts</vt:lpstr>
      <vt:lpstr>Writing Assignment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“Those Winter Sundays”</dc:title>
  <dc:creator>Hendrix, Kate</dc:creator>
  <cp:lastModifiedBy>Hendrix, Kate</cp:lastModifiedBy>
  <cp:revision>21</cp:revision>
  <dcterms:created xsi:type="dcterms:W3CDTF">2012-11-09T18:52:55Z</dcterms:created>
  <dcterms:modified xsi:type="dcterms:W3CDTF">2012-11-20T16:05:25Z</dcterms:modified>
</cp:coreProperties>
</file>