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7B9CA-D4E2-4F02-ABD2-6641A5C95E19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E5FEEB-CA4E-47B3-A4B0-B6416677C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Poetry Breakdown Method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r>
              <a:rPr lang="en-US" dirty="0" smtClean="0"/>
              <a:t>Wait…How do I DO THAT?  It’s </a:t>
            </a:r>
            <a:r>
              <a:rPr lang="en-US" i="1" dirty="0" smtClean="0"/>
              <a:t>HARD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 summarize the plot (in writing or orally) by revisiting your paraphrase</a:t>
            </a:r>
          </a:p>
          <a:p>
            <a:r>
              <a:rPr lang="en-US" sz="2800" dirty="0" smtClean="0"/>
              <a:t>Next, list the subject or subjects of the poem (moving from literal subjects to abstract concepts such as war, death, discovery) </a:t>
            </a:r>
          </a:p>
          <a:p>
            <a:r>
              <a:rPr lang="en-US" sz="2800" dirty="0" smtClean="0"/>
              <a:t>Then, to determine what the poet is saying about each subject and write a complete sentence.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an ACRONYM!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</a:t>
            </a:r>
            <a:endParaRPr lang="en-US" sz="3600" dirty="0" smtClean="0"/>
          </a:p>
          <a:p>
            <a:r>
              <a:rPr lang="en-US" sz="3600" b="1" dirty="0" smtClean="0"/>
              <a:t>P</a:t>
            </a:r>
          </a:p>
          <a:p>
            <a:r>
              <a:rPr lang="en-US" sz="3600" b="1" dirty="0" smtClean="0"/>
              <a:t>C</a:t>
            </a:r>
          </a:p>
          <a:p>
            <a:r>
              <a:rPr lang="en-US" sz="3600" b="1" dirty="0" smtClean="0"/>
              <a:t>A</a:t>
            </a:r>
          </a:p>
          <a:p>
            <a:r>
              <a:rPr lang="en-US" sz="3600" b="1" dirty="0" smtClean="0"/>
              <a:t>S</a:t>
            </a:r>
          </a:p>
          <a:p>
            <a:r>
              <a:rPr lang="en-US" sz="3600" b="1" dirty="0" smtClean="0"/>
              <a:t>T</a:t>
            </a:r>
          </a:p>
          <a:p>
            <a:r>
              <a:rPr lang="en-US" sz="3600" b="1" dirty="0" smtClean="0"/>
              <a:t>T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Title</a:t>
            </a:r>
            <a:r>
              <a:rPr lang="en-US" sz="3600" dirty="0" smtClean="0"/>
              <a:t> </a:t>
            </a:r>
          </a:p>
          <a:p>
            <a:r>
              <a:rPr lang="en-US" sz="3600" b="1" dirty="0" smtClean="0"/>
              <a:t>Paraphrase </a:t>
            </a:r>
          </a:p>
          <a:p>
            <a:r>
              <a:rPr lang="en-US" sz="3600" b="1" dirty="0" smtClean="0"/>
              <a:t>Connotation </a:t>
            </a:r>
          </a:p>
          <a:p>
            <a:r>
              <a:rPr lang="en-US" sz="3600" b="1" dirty="0" smtClean="0"/>
              <a:t>Attitude </a:t>
            </a:r>
          </a:p>
          <a:p>
            <a:r>
              <a:rPr lang="en-US" sz="3600" b="1" dirty="0" smtClean="0"/>
              <a:t>Shifts</a:t>
            </a:r>
          </a:p>
          <a:p>
            <a:r>
              <a:rPr lang="en-US" sz="3600" b="1" dirty="0" smtClean="0"/>
              <a:t>Title</a:t>
            </a:r>
          </a:p>
          <a:p>
            <a:r>
              <a:rPr lang="en-US" sz="3600" b="1" dirty="0" smtClean="0"/>
              <a:t>Theme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is for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4000" dirty="0" smtClean="0"/>
              <a:t>Attempt </a:t>
            </a:r>
            <a:r>
              <a:rPr lang="en-US" sz="4000" dirty="0" smtClean="0"/>
              <a:t>to predict what the poem will be </a:t>
            </a:r>
            <a:r>
              <a:rPr lang="en-US" sz="4000" dirty="0" smtClean="0"/>
              <a:t>about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4000" dirty="0" smtClean="0"/>
              <a:t>Ponder </a:t>
            </a:r>
            <a:r>
              <a:rPr lang="en-US" sz="4000" dirty="0" smtClean="0"/>
              <a:t>the title before reading the poem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is for PARAPHRASE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4000" dirty="0" smtClean="0"/>
              <a:t>Translate the poem into your own words 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4000" dirty="0" smtClean="0"/>
              <a:t>Paraphrase the literal meaning or “plot” of the poem.  A true understanding of the poem must evolve from comprehension of “what’s going on in the poem.”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is for CONNOTATION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3200" dirty="0" smtClean="0"/>
              <a:t>Contemplate </a:t>
            </a:r>
            <a:r>
              <a:rPr lang="en-US" sz="3200" dirty="0" smtClean="0"/>
              <a:t>the poem for meaning beyond the literal level </a:t>
            </a:r>
            <a:endParaRPr lang="en-US" sz="32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3200" dirty="0" smtClean="0"/>
              <a:t>Connotation </a:t>
            </a:r>
            <a:r>
              <a:rPr lang="en-US" sz="3200" dirty="0" smtClean="0"/>
              <a:t>indicates that you should examine any and all poetic devices </a:t>
            </a:r>
            <a:endParaRPr lang="en-US" dirty="0" smtClean="0"/>
          </a:p>
          <a:p>
            <a:pPr lvl="1"/>
            <a:r>
              <a:rPr lang="en-US" b="1" dirty="0"/>
              <a:t>F</a:t>
            </a:r>
            <a:r>
              <a:rPr lang="en-US" b="1" dirty="0" smtClean="0"/>
              <a:t>ocus on how such devices contribute to the meaning, the effect, or both of a poem.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Consider imagery (especially simile, metaphor, personification), symbolism, diction, point of view, and sound devices (alliteration, onomatopoeia, rhythm, and rhyme).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is for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Having examined the poem’s devices and clues closely, you are ready to explore the multiple attitudes that may be present in the poem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Observe both the speaker’s and the poet’s attitude (tone)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is for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800" dirty="0" smtClean="0"/>
              <a:t>Note shifts in speakers and attitudes </a:t>
            </a:r>
            <a:endParaRPr lang="en-US" sz="28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800" dirty="0" smtClean="0"/>
              <a:t>Rarely </a:t>
            </a:r>
            <a:r>
              <a:rPr lang="en-US" sz="2800" dirty="0" smtClean="0"/>
              <a:t>does a poet begin and end the poetic experience in the same place.  Discovery of a poet’s understanding of an experience is critical to the understanding of a poem. </a:t>
            </a:r>
          </a:p>
          <a:p>
            <a:r>
              <a:rPr lang="en-US" sz="2800" dirty="0" smtClean="0"/>
              <a:t>Trace the feelings of the speaker from the beginning to the end, paying particular attention to the conclusion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 is for TITLE (what?  AGAIN?  YES!)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5400" dirty="0" smtClean="0"/>
              <a:t>Examine the title again, this time on an interpretive level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 is for THEME (Yes, another T…keep them straight)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4000" dirty="0" smtClean="0"/>
              <a:t>Determine what the poet is </a:t>
            </a:r>
            <a:r>
              <a:rPr lang="en-US" sz="4000" dirty="0" smtClean="0"/>
              <a:t>saying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4000" dirty="0" smtClean="0"/>
              <a:t>Identify </a:t>
            </a:r>
            <a:r>
              <a:rPr lang="en-US" sz="4000" dirty="0" smtClean="0"/>
              <a:t>the theme by recognizing the human experience, motivation, or condition suggested by the </a:t>
            </a:r>
            <a:r>
              <a:rPr lang="en-US" sz="4000" dirty="0" smtClean="0"/>
              <a:t>poem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382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TP-CASTT</vt:lpstr>
      <vt:lpstr>It’s an ACRONYM!</vt:lpstr>
      <vt:lpstr>T is for TITLE</vt:lpstr>
      <vt:lpstr>P is for PARAPHRASE</vt:lpstr>
      <vt:lpstr>C is for CONNOTATION</vt:lpstr>
      <vt:lpstr>A is for ATTITUDE</vt:lpstr>
      <vt:lpstr>S is for SHIFTS</vt:lpstr>
      <vt:lpstr>T is for TITLE (what?  AGAIN?  YES!)</vt:lpstr>
      <vt:lpstr>T is for THEME (Yes, another T…keep them straight)</vt:lpstr>
      <vt:lpstr>Wait…How do I DO THAT?  It’s HARD.</vt:lpstr>
    </vt:vector>
  </TitlesOfParts>
  <Company>Madison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TP-CASTT</dc:title>
  <dc:creator>Kate Scibal</dc:creator>
  <cp:lastModifiedBy>Kate Scibal</cp:lastModifiedBy>
  <cp:revision>8</cp:revision>
  <dcterms:created xsi:type="dcterms:W3CDTF">2011-08-31T11:45:31Z</dcterms:created>
  <dcterms:modified xsi:type="dcterms:W3CDTF">2011-08-31T17:53:46Z</dcterms:modified>
</cp:coreProperties>
</file>